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15"/>
  </p:notesMasterIdLst>
  <p:sldIdLst>
    <p:sldId id="259" r:id="rId2"/>
    <p:sldId id="273" r:id="rId3"/>
    <p:sldId id="261" r:id="rId4"/>
    <p:sldId id="263" r:id="rId5"/>
    <p:sldId id="265" r:id="rId6"/>
    <p:sldId id="264" r:id="rId7"/>
    <p:sldId id="268" r:id="rId8"/>
    <p:sldId id="269" r:id="rId9"/>
    <p:sldId id="267" r:id="rId10"/>
    <p:sldId id="266" r:id="rId11"/>
    <p:sldId id="270" r:id="rId12"/>
    <p:sldId id="272" r:id="rId13"/>
    <p:sldId id="26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Book Antiqu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Book Antiqu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Book Antiqu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Book Antiqua" charset="0"/>
        <a:ea typeface="ＭＳ Ｐゴシック" charset="0"/>
        <a:cs typeface="ＭＳ Ｐゴシック" charset="0"/>
      </a:defRPr>
    </a:lvl5pPr>
    <a:lvl6pPr marL="2286000" algn="l" defTabSz="457200" rtl="0" eaLnBrk="1" latinLnBrk="0" hangingPunct="1">
      <a:defRPr kern="1200">
        <a:solidFill>
          <a:schemeClr val="tx1"/>
        </a:solidFill>
        <a:latin typeface="Book Antiqua" charset="0"/>
        <a:ea typeface="ＭＳ Ｐゴシック" charset="0"/>
        <a:cs typeface="ＭＳ Ｐゴシック" charset="0"/>
      </a:defRPr>
    </a:lvl6pPr>
    <a:lvl7pPr marL="2743200" algn="l" defTabSz="457200" rtl="0" eaLnBrk="1" latinLnBrk="0" hangingPunct="1">
      <a:defRPr kern="1200">
        <a:solidFill>
          <a:schemeClr val="tx1"/>
        </a:solidFill>
        <a:latin typeface="Book Antiqua" charset="0"/>
        <a:ea typeface="ＭＳ Ｐゴシック" charset="0"/>
        <a:cs typeface="ＭＳ Ｐゴシック" charset="0"/>
      </a:defRPr>
    </a:lvl7pPr>
    <a:lvl8pPr marL="3200400" algn="l" defTabSz="457200" rtl="0" eaLnBrk="1" latinLnBrk="0" hangingPunct="1">
      <a:defRPr kern="1200">
        <a:solidFill>
          <a:schemeClr val="tx1"/>
        </a:solidFill>
        <a:latin typeface="Book Antiqua" charset="0"/>
        <a:ea typeface="ＭＳ Ｐゴシック" charset="0"/>
        <a:cs typeface="ＭＳ Ｐゴシック" charset="0"/>
      </a:defRPr>
    </a:lvl8pPr>
    <a:lvl9pPr marL="3657600" algn="l" defTabSz="457200" rtl="0" eaLnBrk="1" latinLnBrk="0" hangingPunct="1">
      <a:defRPr kern="1200">
        <a:solidFill>
          <a:schemeClr val="tx1"/>
        </a:solidFill>
        <a:latin typeface="Book Antiqua" charset="0"/>
        <a:ea typeface="ＭＳ Ｐゴシック" charset="0"/>
        <a:cs typeface="ＭＳ Ｐゴシック" charset="0"/>
      </a:defRPr>
    </a:lvl9pPr>
  </p:defaultTextStyle>
  <p:modifyVerifier cryptProviderType="rsaAES" cryptAlgorithmClass="hash" cryptAlgorithmType="typeAny" cryptAlgorithmSid="14" spinCount="100000" saltData="13YTj6Ct2K/QuqVT50SPrQ==" hashData="J+z02R0llXkK8dGXiumGSAqB59TcM2AkTRS4Sa7eFKZgk/gYvlUw4928eExS0BiHgnmNWw0CaPIn+k2HeJvYZ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58"/>
    <p:restoredTop sz="86395"/>
  </p:normalViewPr>
  <p:slideViewPr>
    <p:cSldViewPr snapToGrid="0" snapToObjects="1">
      <p:cViewPr varScale="1">
        <p:scale>
          <a:sx n="110" d="100"/>
          <a:sy n="110" d="100"/>
        </p:scale>
        <p:origin x="18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8E437-B81F-4C9E-B0E4-15CE49C02EEF}" type="datetimeFigureOut">
              <a:rPr lang="en-US" smtClean="0"/>
              <a:t>9/10/24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56C7C-420B-4C03-9DAA-80948FD486D5}" type="slidenum">
              <a:rPr lang="en-US" smtClean="0"/>
              <a:t>‹#›</a:t>
            </a:fld>
            <a:endParaRPr lang="en-US"/>
          </a:p>
        </p:txBody>
      </p:sp>
    </p:spTree>
    <p:extLst>
      <p:ext uri="{BB962C8B-B14F-4D97-AF65-F5344CB8AC3E}">
        <p14:creationId xmlns:p14="http://schemas.microsoft.com/office/powerpoint/2010/main" val="120666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2</a:t>
            </a:fld>
            <a:endParaRPr lang="en-US"/>
          </a:p>
        </p:txBody>
      </p:sp>
    </p:spTree>
    <p:extLst>
      <p:ext uri="{BB962C8B-B14F-4D97-AF65-F5344CB8AC3E}">
        <p14:creationId xmlns:p14="http://schemas.microsoft.com/office/powerpoint/2010/main" val="398267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3</a:t>
            </a:fld>
            <a:endParaRPr lang="en-US"/>
          </a:p>
        </p:txBody>
      </p:sp>
    </p:spTree>
    <p:extLst>
      <p:ext uri="{BB962C8B-B14F-4D97-AF65-F5344CB8AC3E}">
        <p14:creationId xmlns:p14="http://schemas.microsoft.com/office/powerpoint/2010/main" val="356252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4</a:t>
            </a:fld>
            <a:endParaRPr lang="en-US"/>
          </a:p>
        </p:txBody>
      </p:sp>
    </p:spTree>
    <p:extLst>
      <p:ext uri="{BB962C8B-B14F-4D97-AF65-F5344CB8AC3E}">
        <p14:creationId xmlns:p14="http://schemas.microsoft.com/office/powerpoint/2010/main" val="323851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5</a:t>
            </a:fld>
            <a:endParaRPr lang="en-US"/>
          </a:p>
        </p:txBody>
      </p:sp>
    </p:spTree>
    <p:extLst>
      <p:ext uri="{BB962C8B-B14F-4D97-AF65-F5344CB8AC3E}">
        <p14:creationId xmlns:p14="http://schemas.microsoft.com/office/powerpoint/2010/main" val="325653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6</a:t>
            </a:fld>
            <a:endParaRPr lang="en-US"/>
          </a:p>
        </p:txBody>
      </p:sp>
    </p:spTree>
    <p:extLst>
      <p:ext uri="{BB962C8B-B14F-4D97-AF65-F5344CB8AC3E}">
        <p14:creationId xmlns:p14="http://schemas.microsoft.com/office/powerpoint/2010/main" val="147795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7</a:t>
            </a:fld>
            <a:endParaRPr lang="en-US"/>
          </a:p>
        </p:txBody>
      </p:sp>
    </p:spTree>
    <p:extLst>
      <p:ext uri="{BB962C8B-B14F-4D97-AF65-F5344CB8AC3E}">
        <p14:creationId xmlns:p14="http://schemas.microsoft.com/office/powerpoint/2010/main" val="79762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8</a:t>
            </a:fld>
            <a:endParaRPr lang="en-US"/>
          </a:p>
        </p:txBody>
      </p:sp>
    </p:spTree>
    <p:extLst>
      <p:ext uri="{BB962C8B-B14F-4D97-AF65-F5344CB8AC3E}">
        <p14:creationId xmlns:p14="http://schemas.microsoft.com/office/powerpoint/2010/main" val="276062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56C7C-420B-4C03-9DAA-80948FD486D5}" type="slidenum">
              <a:rPr lang="en-US" smtClean="0"/>
              <a:t>9</a:t>
            </a:fld>
            <a:endParaRPr lang="en-US"/>
          </a:p>
        </p:txBody>
      </p:sp>
    </p:spTree>
    <p:extLst>
      <p:ext uri="{BB962C8B-B14F-4D97-AF65-F5344CB8AC3E}">
        <p14:creationId xmlns:p14="http://schemas.microsoft.com/office/powerpoint/2010/main" val="138501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slide</a:t>
            </a:r>
          </a:p>
        </p:txBody>
      </p:sp>
      <p:sp>
        <p:nvSpPr>
          <p:cNvPr id="4" name="Slide Number Placeholder 3"/>
          <p:cNvSpPr>
            <a:spLocks noGrp="1"/>
          </p:cNvSpPr>
          <p:nvPr>
            <p:ph type="sldNum" sz="quarter" idx="5"/>
          </p:nvPr>
        </p:nvSpPr>
        <p:spPr/>
        <p:txBody>
          <a:bodyPr/>
          <a:lstStyle/>
          <a:p>
            <a:fld id="{81256C7C-420B-4C03-9DAA-80948FD486D5}" type="slidenum">
              <a:rPr lang="en-US" smtClean="0"/>
              <a:t>13</a:t>
            </a:fld>
            <a:endParaRPr lang="en-US"/>
          </a:p>
        </p:txBody>
      </p:sp>
    </p:spTree>
    <p:extLst>
      <p:ext uri="{BB962C8B-B14F-4D97-AF65-F5344CB8AC3E}">
        <p14:creationId xmlns:p14="http://schemas.microsoft.com/office/powerpoint/2010/main" val="1662110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B Campus">
    <p:spTree>
      <p:nvGrpSpPr>
        <p:cNvPr id="1" name=""/>
        <p:cNvGrpSpPr/>
        <p:nvPr/>
      </p:nvGrpSpPr>
      <p:grpSpPr>
        <a:xfrm>
          <a:off x="0" y="0"/>
          <a:ext cx="0" cy="0"/>
          <a:chOff x="0" y="0"/>
          <a:chExt cx="0" cy="0"/>
        </a:xfrm>
      </p:grpSpPr>
      <p:pic>
        <p:nvPicPr>
          <p:cNvPr id="2" name="Picture 1" descr="Milken SPH HP.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6002" r="6174"/>
          <a:stretch/>
        </p:blipFill>
        <p:spPr>
          <a:xfrm>
            <a:off x="-54864" y="0"/>
            <a:ext cx="9262872" cy="5537197"/>
          </a:xfrm>
          <a:prstGeom prst="rect">
            <a:avLst/>
          </a:prstGeom>
        </p:spPr>
      </p:pic>
      <p:sp>
        <p:nvSpPr>
          <p:cNvPr id="8" name="Title 1"/>
          <p:cNvSpPr>
            <a:spLocks noGrp="1"/>
          </p:cNvSpPr>
          <p:nvPr>
            <p:ph type="ctrTitle"/>
          </p:nvPr>
        </p:nvSpPr>
        <p:spPr>
          <a:xfrm>
            <a:off x="360378" y="601090"/>
            <a:ext cx="4301269"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a:t>Click to edit Master title style</a:t>
            </a:r>
            <a:endParaRPr lang="en-US" dirty="0"/>
          </a:p>
        </p:txBody>
      </p:sp>
      <p:sp>
        <p:nvSpPr>
          <p:cNvPr id="9" name="Subtitle 2"/>
          <p:cNvSpPr>
            <a:spLocks noGrp="1"/>
          </p:cNvSpPr>
          <p:nvPr>
            <p:ph type="subTitle" idx="1"/>
          </p:nvPr>
        </p:nvSpPr>
        <p:spPr>
          <a:xfrm>
            <a:off x="360378" y="3137687"/>
            <a:ext cx="430126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08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VSTC">
    <p:spTree>
      <p:nvGrpSpPr>
        <p:cNvPr id="1" name=""/>
        <p:cNvGrpSpPr/>
        <p:nvPr/>
      </p:nvGrpSpPr>
      <p:grpSpPr>
        <a:xfrm>
          <a:off x="0" y="0"/>
          <a:ext cx="0" cy="0"/>
          <a:chOff x="0" y="0"/>
          <a:chExt cx="0" cy="0"/>
        </a:xfrm>
      </p:grpSpPr>
      <p:pic>
        <p:nvPicPr>
          <p:cNvPr id="6" name="Picture 3" descr="vstc-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360378" y="601090"/>
            <a:ext cx="4301269"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360378" y="3137687"/>
            <a:ext cx="430126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79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Students">
    <p:spTree>
      <p:nvGrpSpPr>
        <p:cNvPr id="1" name=""/>
        <p:cNvGrpSpPr/>
        <p:nvPr/>
      </p:nvGrpSpPr>
      <p:grpSpPr>
        <a:xfrm>
          <a:off x="0" y="0"/>
          <a:ext cx="0" cy="0"/>
          <a:chOff x="0" y="0"/>
          <a:chExt cx="0" cy="0"/>
        </a:xfrm>
      </p:grpSpPr>
      <p:pic>
        <p:nvPicPr>
          <p:cNvPr id="6" name="Picture 3" descr="photos-ppt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360378" y="601090"/>
            <a:ext cx="4301269"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360378" y="3137687"/>
            <a:ext cx="430126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988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Custom Photos">
    <p:spTree>
      <p:nvGrpSpPr>
        <p:cNvPr id="1" name=""/>
        <p:cNvGrpSpPr/>
        <p:nvPr/>
      </p:nvGrpSpPr>
      <p:grpSpPr>
        <a:xfrm>
          <a:off x="0" y="0"/>
          <a:ext cx="0" cy="0"/>
          <a:chOff x="0" y="0"/>
          <a:chExt cx="0" cy="0"/>
        </a:xfrm>
      </p:grpSpPr>
      <p:pic>
        <p:nvPicPr>
          <p:cNvPr id="14" name="Picture 3" descr="bgblueonephot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60378" y="601090"/>
            <a:ext cx="4480563"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a:t>Click to edit Master title style</a:t>
            </a:r>
            <a:endParaRPr lang="en-US" dirty="0"/>
          </a:p>
        </p:txBody>
      </p:sp>
      <p:sp>
        <p:nvSpPr>
          <p:cNvPr id="12" name="Subtitle 2"/>
          <p:cNvSpPr>
            <a:spLocks noGrp="1"/>
          </p:cNvSpPr>
          <p:nvPr>
            <p:ph type="subTitle" idx="1"/>
          </p:nvPr>
        </p:nvSpPr>
        <p:spPr>
          <a:xfrm>
            <a:off x="360378" y="3137687"/>
            <a:ext cx="3658798" cy="1752600"/>
          </a:xfrm>
          <a:prstGeom prst="rect">
            <a:avLst/>
          </a:prstGeom>
        </p:spPr>
        <p:txBody>
          <a:bodyPr/>
          <a:lstStyle>
            <a:lvl1pPr marL="0" indent="0" algn="l">
              <a:buNone/>
              <a:defRPr>
                <a:solidFill>
                  <a:schemeClr val="bg2"/>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Picture Placeholder 8"/>
          <p:cNvSpPr>
            <a:spLocks noGrp="1" noChangeAspect="1"/>
          </p:cNvSpPr>
          <p:nvPr>
            <p:ph type="pic" sz="quarter" idx="10"/>
          </p:nvPr>
        </p:nvSpPr>
        <p:spPr>
          <a:xfrm>
            <a:off x="1954870" y="0"/>
            <a:ext cx="7201580" cy="6858000"/>
          </a:xfrm>
          <a:custGeom>
            <a:avLst/>
            <a:gdLst>
              <a:gd name="connsiteX0" fmla="*/ 0 w 7201580"/>
              <a:gd name="connsiteY0" fmla="*/ 0 h 6858000"/>
              <a:gd name="connsiteX1" fmla="*/ 7201580 w 7201580"/>
              <a:gd name="connsiteY1" fmla="*/ 0 h 6858000"/>
              <a:gd name="connsiteX2" fmla="*/ 7201580 w 7201580"/>
              <a:gd name="connsiteY2" fmla="*/ 6858000 h 6858000"/>
              <a:gd name="connsiteX3" fmla="*/ 0 w 7201580"/>
              <a:gd name="connsiteY3" fmla="*/ 6858000 h 6858000"/>
              <a:gd name="connsiteX4" fmla="*/ 0 w 7201580"/>
              <a:gd name="connsiteY4" fmla="*/ 0 h 6858000"/>
              <a:gd name="connsiteX0" fmla="*/ 5050118 w 7201580"/>
              <a:gd name="connsiteY0" fmla="*/ 74706 h 6858000"/>
              <a:gd name="connsiteX1" fmla="*/ 7201580 w 7201580"/>
              <a:gd name="connsiteY1" fmla="*/ 0 h 6858000"/>
              <a:gd name="connsiteX2" fmla="*/ 7201580 w 7201580"/>
              <a:gd name="connsiteY2" fmla="*/ 6858000 h 6858000"/>
              <a:gd name="connsiteX3" fmla="*/ 0 w 7201580"/>
              <a:gd name="connsiteY3" fmla="*/ 6858000 h 6858000"/>
              <a:gd name="connsiteX4" fmla="*/ 5050118 w 7201580"/>
              <a:gd name="connsiteY4" fmla="*/ 74706 h 6858000"/>
              <a:gd name="connsiteX0" fmla="*/ 5020236 w 7201580"/>
              <a:gd name="connsiteY0" fmla="*/ 29883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29883 h 6858000"/>
              <a:gd name="connsiteX0" fmla="*/ 5020236 w 7201580"/>
              <a:gd name="connsiteY0" fmla="*/ 14941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1494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580" h="6858000">
                <a:moveTo>
                  <a:pt x="5020236" y="14941"/>
                </a:moveTo>
                <a:lnTo>
                  <a:pt x="7201580" y="0"/>
                </a:lnTo>
                <a:lnTo>
                  <a:pt x="7201580" y="6858000"/>
                </a:lnTo>
                <a:lnTo>
                  <a:pt x="0" y="6858000"/>
                </a:lnTo>
                <a:lnTo>
                  <a:pt x="5020236" y="14941"/>
                </a:lnTo>
                <a:close/>
              </a:path>
            </a:pathLst>
          </a:custGeom>
        </p:spPr>
        <p:txBody>
          <a:bodyPr vert="horz" anchor="ctr"/>
          <a:lstStyle>
            <a:lvl1pPr algn="r">
              <a:lnSpc>
                <a:spcPct val="100000"/>
              </a:lnSpc>
              <a:defRPr sz="2000">
                <a:solidFill>
                  <a:srgbClr val="ECE9C6"/>
                </a:solidFill>
                <a:latin typeface="Arial"/>
                <a:cs typeface="Arial"/>
              </a:defRPr>
            </a:lvl1pPr>
          </a:lstStyle>
          <a:p>
            <a:pPr lvl="0"/>
            <a:r>
              <a:rPr lang="en-US" noProof="0" dirty="0"/>
              <a:t>Drag picture to placeholder or click icon to add</a:t>
            </a:r>
          </a:p>
        </p:txBody>
      </p:sp>
      <p:sp>
        <p:nvSpPr>
          <p:cNvPr id="9" name="Picture Placeholder 2"/>
          <p:cNvSpPr>
            <a:spLocks noGrp="1"/>
          </p:cNvSpPr>
          <p:nvPr>
            <p:ph type="pic" sz="quarter" idx="11"/>
          </p:nvPr>
        </p:nvSpPr>
        <p:spPr>
          <a:xfrm>
            <a:off x="1131942" y="4579023"/>
            <a:ext cx="3469448"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endParaRPr lang="en-US" noProof="0" dirty="0"/>
          </a:p>
        </p:txBody>
      </p:sp>
      <p:sp>
        <p:nvSpPr>
          <p:cNvPr id="10" name="Picture Placeholder 2"/>
          <p:cNvSpPr>
            <a:spLocks noGrp="1"/>
          </p:cNvSpPr>
          <p:nvPr>
            <p:ph type="pic" sz="quarter" idx="12"/>
          </p:nvPr>
        </p:nvSpPr>
        <p:spPr>
          <a:xfrm>
            <a:off x="3885302" y="4579023"/>
            <a:ext cx="3469448"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endParaRPr lang="en-US" noProof="0" dirty="0"/>
          </a:p>
        </p:txBody>
      </p:sp>
      <p:sp>
        <p:nvSpPr>
          <p:cNvPr id="11" name="Picture Placeholder 2"/>
          <p:cNvSpPr>
            <a:spLocks noGrp="1"/>
          </p:cNvSpPr>
          <p:nvPr>
            <p:ph type="pic" sz="quarter" idx="13"/>
          </p:nvPr>
        </p:nvSpPr>
        <p:spPr>
          <a:xfrm>
            <a:off x="6628502" y="4579023"/>
            <a:ext cx="3469448"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endParaRPr lang="en-US" noProof="0" dirty="0"/>
          </a:p>
        </p:txBody>
      </p:sp>
    </p:spTree>
    <p:extLst>
      <p:ext uri="{BB962C8B-B14F-4D97-AF65-F5344CB8AC3E}">
        <p14:creationId xmlns:p14="http://schemas.microsoft.com/office/powerpoint/2010/main" val="1234524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E7249-F53D-4B4D-A448-22699C3D26CB}"/>
              </a:ext>
            </a:extLst>
          </p:cNvPr>
          <p:cNvSpPr>
            <a:spLocks noGrp="1"/>
          </p:cNvSpPr>
          <p:nvPr>
            <p:ph type="dt" sz="half" idx="10"/>
          </p:nvPr>
        </p:nvSpPr>
        <p:spPr/>
        <p:txBody>
          <a:bodyPr/>
          <a:lstStyle/>
          <a:p>
            <a:fld id="{37A2730A-859E-B540-ADF3-E97069AD1FDB}" type="datetimeFigureOut">
              <a:rPr lang="en-US" smtClean="0"/>
              <a:t>9/10/24</a:t>
            </a:fld>
            <a:endParaRPr lang="en-US"/>
          </a:p>
        </p:txBody>
      </p:sp>
      <p:sp>
        <p:nvSpPr>
          <p:cNvPr id="3" name="Footer Placeholder 2">
            <a:extLst>
              <a:ext uri="{FF2B5EF4-FFF2-40B4-BE49-F238E27FC236}">
                <a16:creationId xmlns:a16="http://schemas.microsoft.com/office/drawing/2014/main" id="{54682F3B-F381-C642-956B-8B897A4E6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599A17-3A94-2D4B-863A-D140FD43EA0B}"/>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4144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861441"/>
            <a:ext cx="7745505" cy="3170264"/>
          </a:xfrm>
          <a:prstGeom prst="rect">
            <a:avLst/>
          </a:prstGeom>
        </p:spPr>
        <p:txBody>
          <a:bodyPr/>
          <a:lstStyle>
            <a:lvl1pPr>
              <a:defRPr>
                <a:solidFill>
                  <a:srgbClr val="59595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sp>
        <p:nvSpPr>
          <p:cNvPr id="4" name="Title 10"/>
          <p:cNvSpPr>
            <a:spLocks noGrp="1"/>
          </p:cNvSpPr>
          <p:nvPr>
            <p:ph type="title"/>
          </p:nvPr>
        </p:nvSpPr>
        <p:spPr>
          <a:xfrm>
            <a:off x="688490" y="570156"/>
            <a:ext cx="7756263" cy="1054250"/>
          </a:xfrm>
          <a:prstGeom prst="rect">
            <a:avLst/>
          </a:prstGeom>
        </p:spPr>
        <p:txBody>
          <a:bodyPr/>
          <a:lstStyle>
            <a:lvl1pPr algn="l">
              <a:defRPr sz="4000" b="1">
                <a:solidFill>
                  <a:schemeClr val="tx1">
                    <a:lumMod val="75000"/>
                    <a:lumOff val="25000"/>
                  </a:schemeClr>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7384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title"/>
          </p:nvPr>
        </p:nvSpPr>
        <p:spPr>
          <a:xfrm>
            <a:off x="690040" y="1204857"/>
            <a:ext cx="7754713" cy="1910716"/>
          </a:xfrm>
          <a:prstGeom prst="rect">
            <a:avLst/>
          </a:prstGeom>
        </p:spPr>
        <p:txBody>
          <a:bodyPr anchor="b"/>
          <a:lstStyle>
            <a:lvl1pPr algn="ctr">
              <a:defRPr sz="5400" b="1" cap="none" baseline="0">
                <a:solidFill>
                  <a:srgbClr val="595959"/>
                </a:solidFill>
                <a:latin typeface="Arial"/>
                <a:cs typeface="Arial"/>
              </a:defRPr>
            </a:lvl1pPr>
          </a:lstStyle>
          <a:p>
            <a:r>
              <a:rPr lang="en-US"/>
              <a:t>Click to edit Master title style</a:t>
            </a:r>
            <a:endParaRPr lang="en-US" dirty="0"/>
          </a:p>
        </p:txBody>
      </p:sp>
      <p:sp>
        <p:nvSpPr>
          <p:cNvPr id="4" name="Text Placeholder 2"/>
          <p:cNvSpPr>
            <a:spLocks noGrp="1"/>
          </p:cNvSpPr>
          <p:nvPr>
            <p:ph type="body" idx="1"/>
          </p:nvPr>
        </p:nvSpPr>
        <p:spPr>
          <a:xfrm>
            <a:off x="699248" y="3324431"/>
            <a:ext cx="7734747" cy="1500187"/>
          </a:xfrm>
          <a:prstGeom prst="rect">
            <a:avLst/>
          </a:prstGeom>
        </p:spPr>
        <p:txBody>
          <a:bodyPr anchor="t"/>
          <a:lstStyle>
            <a:lvl1pPr marL="0" indent="0" algn="ctr">
              <a:buNone/>
              <a:defRPr sz="2000">
                <a:solidFill>
                  <a:srgbClr val="5959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894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3" name="Title 11"/>
          <p:cNvSpPr>
            <a:spLocks noGrp="1"/>
          </p:cNvSpPr>
          <p:nvPr>
            <p:ph type="title"/>
          </p:nvPr>
        </p:nvSpPr>
        <p:spPr>
          <a:xfrm>
            <a:off x="688490" y="570156"/>
            <a:ext cx="7756263" cy="1054250"/>
          </a:xfrm>
          <a:prstGeom prst="rect">
            <a:avLst/>
          </a:prstGeom>
        </p:spPr>
        <p:txBody>
          <a:bodyPr/>
          <a:lstStyle>
            <a:lvl1pPr>
              <a:defRPr sz="4300" b="1">
                <a:solidFill>
                  <a:srgbClr val="595959"/>
                </a:solidFill>
                <a:latin typeface="Arial"/>
                <a:cs typeface="Arial"/>
              </a:defRPr>
            </a:lvl1pPr>
          </a:lstStyle>
          <a:p>
            <a:r>
              <a:rPr lang="en-US" dirty="0"/>
              <a:t>Click to edit Master title style</a:t>
            </a:r>
          </a:p>
        </p:txBody>
      </p:sp>
      <p:sp>
        <p:nvSpPr>
          <p:cNvPr id="4" name="Content Placeholder 7"/>
          <p:cNvSpPr>
            <a:spLocks noGrp="1"/>
          </p:cNvSpPr>
          <p:nvPr>
            <p:ph sz="quarter" idx="13"/>
          </p:nvPr>
        </p:nvSpPr>
        <p:spPr>
          <a:xfrm>
            <a:off x="685800" y="1845482"/>
            <a:ext cx="3803904" cy="3434474"/>
          </a:xfrm>
          <a:prstGeom prst="rect">
            <a:avLst/>
          </a:prstGeom>
        </p:spPr>
        <p:txBody>
          <a:bodyPr>
            <a:normAutofit/>
          </a:bodyPr>
          <a:lstStyle>
            <a:lvl1pPr>
              <a:defRPr sz="2000">
                <a:solidFill>
                  <a:srgbClr val="595959"/>
                </a:solidFill>
                <a:latin typeface="Arial"/>
                <a:cs typeface="Arial"/>
              </a:defRPr>
            </a:lvl1pPr>
          </a:lstStyle>
          <a:p>
            <a:pPr lvl="0"/>
            <a:r>
              <a:rPr lang="en-US"/>
              <a:t>Click to edit Master text styles</a:t>
            </a:r>
          </a:p>
        </p:txBody>
      </p:sp>
      <p:sp>
        <p:nvSpPr>
          <p:cNvPr id="5" name="Content Placeholder 9"/>
          <p:cNvSpPr>
            <a:spLocks noGrp="1"/>
          </p:cNvSpPr>
          <p:nvPr>
            <p:ph sz="quarter" idx="14"/>
          </p:nvPr>
        </p:nvSpPr>
        <p:spPr>
          <a:xfrm>
            <a:off x="4645151" y="1845482"/>
            <a:ext cx="3803904" cy="3434474"/>
          </a:xfrm>
          <a:prstGeom prst="rect">
            <a:avLst/>
          </a:prstGeom>
        </p:spPr>
        <p:txBody>
          <a:bodyPr>
            <a:normAutofit/>
          </a:bodyPr>
          <a:lstStyle>
            <a:lvl1pPr>
              <a:defRPr sz="200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60904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3" name="Title 1"/>
          <p:cNvSpPr>
            <a:spLocks noGrp="1"/>
          </p:cNvSpPr>
          <p:nvPr>
            <p:ph type="title"/>
          </p:nvPr>
        </p:nvSpPr>
        <p:spPr>
          <a:xfrm>
            <a:off x="688490" y="570156"/>
            <a:ext cx="7756263" cy="1054250"/>
          </a:xfrm>
          <a:prstGeom prst="rect">
            <a:avLst/>
          </a:prstGeom>
        </p:spPr>
        <p:txBody>
          <a:bodyPr/>
          <a:lstStyle>
            <a:lvl1pPr>
              <a:defRPr sz="4300" b="1">
                <a:solidFill>
                  <a:srgbClr val="595959"/>
                </a:solidFill>
                <a:latin typeface="Arial"/>
                <a:cs typeface="Arial"/>
              </a:defRPr>
            </a:lvl1pPr>
          </a:lstStyle>
          <a:p>
            <a:r>
              <a:rPr lang="en-US"/>
              <a:t>Click to edit Master title style</a:t>
            </a:r>
            <a:endParaRPr lang="en-US" dirty="0"/>
          </a:p>
        </p:txBody>
      </p:sp>
      <p:sp>
        <p:nvSpPr>
          <p:cNvPr id="4" name="Text Placeholder 2"/>
          <p:cNvSpPr>
            <a:spLocks noGrp="1"/>
          </p:cNvSpPr>
          <p:nvPr>
            <p:ph type="body" idx="1"/>
          </p:nvPr>
        </p:nvSpPr>
        <p:spPr>
          <a:xfrm>
            <a:off x="688490" y="1783601"/>
            <a:ext cx="3621929"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688488" y="2622290"/>
            <a:ext cx="3621931" cy="2595107"/>
          </a:xfrm>
          <a:prstGeom prst="rect">
            <a:avLst/>
          </a:prstGeom>
        </p:spPr>
        <p:txBody>
          <a:bodyPr>
            <a:normAutofit/>
          </a:bodyPr>
          <a:lstStyle>
            <a:lvl1pPr>
              <a:defRPr sz="2000">
                <a:solidFill>
                  <a:srgbClr val="595959"/>
                </a:solidFill>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600"/>
            </a:lvl6pPr>
            <a:lvl7pPr>
              <a:defRPr sz="1600"/>
            </a:lvl7pPr>
            <a:lvl8pPr>
              <a:defRPr sz="1600"/>
            </a:lvl8pPr>
            <a:lvl9pPr>
              <a:defRPr sz="1600"/>
            </a:lvl9pPr>
          </a:lstStyle>
          <a:p>
            <a:pPr lvl="0"/>
            <a:r>
              <a:rPr lang="en-US"/>
              <a:t>Click to edit Master text styles</a:t>
            </a:r>
          </a:p>
        </p:txBody>
      </p:sp>
      <p:sp>
        <p:nvSpPr>
          <p:cNvPr id="6" name="Text Placeholder 4"/>
          <p:cNvSpPr>
            <a:spLocks noGrp="1"/>
          </p:cNvSpPr>
          <p:nvPr>
            <p:ph type="body" sz="quarter" idx="3"/>
          </p:nvPr>
        </p:nvSpPr>
        <p:spPr>
          <a:xfrm>
            <a:off x="4785878" y="1783601"/>
            <a:ext cx="3663716"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p:cNvSpPr>
            <a:spLocks noGrp="1"/>
          </p:cNvSpPr>
          <p:nvPr>
            <p:ph sz="quarter" idx="4"/>
          </p:nvPr>
        </p:nvSpPr>
        <p:spPr>
          <a:xfrm>
            <a:off x="4785878" y="2619063"/>
            <a:ext cx="3658875" cy="2595107"/>
          </a:xfrm>
          <a:prstGeom prst="rect">
            <a:avLst/>
          </a:prstGeom>
        </p:spPr>
        <p:txBody>
          <a:bodyPr>
            <a:normAutofit/>
          </a:bodyPr>
          <a:lstStyle>
            <a:lvl1pPr>
              <a:defRPr sz="2000">
                <a:solidFill>
                  <a:srgbClr val="595959"/>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0641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02" y="559399"/>
            <a:ext cx="3580882" cy="4414019"/>
          </a:xfrm>
          <a:prstGeom prst="rect">
            <a:avLst/>
          </a:prstGeom>
        </p:spPr>
        <p:txBody>
          <a:bodyPr anchor="t">
            <a:normAutofit/>
          </a:bodyPr>
          <a:lstStyle>
            <a:lvl1pPr marL="0" indent="0" algn="l">
              <a:buNone/>
              <a:defRPr sz="2000">
                <a:solidFill>
                  <a:srgbClr val="595959"/>
                </a:solidFill>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p:nvPr>
        </p:nvSpPr>
        <p:spPr>
          <a:xfrm>
            <a:off x="4889812" y="562026"/>
            <a:ext cx="3580882" cy="4414018"/>
          </a:xfrm>
          <a:prstGeom prst="rect">
            <a:avLst/>
          </a:prstGeom>
        </p:spPr>
        <p:txBody>
          <a:bodyPr>
            <a:normAutofit/>
          </a:bodyPr>
          <a:lstStyle>
            <a:lvl1pPr marL="0" indent="0">
              <a:buNone/>
              <a:defRPr sz="200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344365">
            <a:off x="773476" y="536672"/>
            <a:ext cx="7578326" cy="349130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txBody>
          <a:bodyPr>
            <a:normAutofit/>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88489" y="4486019"/>
            <a:ext cx="7756264" cy="804862"/>
          </a:xfrm>
          <a:prstGeom prst="rect">
            <a:avLst/>
          </a:prstGeom>
        </p:spPr>
        <p:txBody>
          <a:bodyPr>
            <a:normAutofit/>
          </a:bodyPr>
          <a:lstStyle>
            <a:lvl1pPr marL="0" indent="0" algn="ctr">
              <a:buNone/>
              <a:defRPr sz="1600" b="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74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3" descr="PPT-General9.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90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MVC">
    <p:spTree>
      <p:nvGrpSpPr>
        <p:cNvPr id="1" name=""/>
        <p:cNvGrpSpPr/>
        <p:nvPr/>
      </p:nvGrpSpPr>
      <p:grpSpPr>
        <a:xfrm>
          <a:off x="0" y="0"/>
          <a:ext cx="0" cy="0"/>
          <a:chOff x="0" y="0"/>
          <a:chExt cx="0" cy="0"/>
        </a:xfrm>
      </p:grpSpPr>
      <p:pic>
        <p:nvPicPr>
          <p:cNvPr id="6" name="Picture 3" descr="MVC-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360378" y="601090"/>
            <a:ext cx="4301269"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360378" y="3137687"/>
            <a:ext cx="430126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3588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PPT-General15.jp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PPT-General2.jp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90725" y="5840346"/>
            <a:ext cx="1925409" cy="625758"/>
          </a:xfrm>
          <a:prstGeom prst="rect">
            <a:avLst/>
          </a:prstGeom>
        </p:spPr>
      </p:pic>
    </p:spTree>
  </p:cSld>
  <p:clrMap bg1="lt1" tx1="dk1" bg2="lt2" tx2="dk2" accent1="accent1" accent2="accent2" accent3="accent3" accent4="accent4" accent5="accent5" accent6="accent6" hlink="hlink" folHlink="folHlink"/>
  <p:sldLayoutIdLst>
    <p:sldLayoutId id="2147483852" r:id="rId1"/>
    <p:sldLayoutId id="2147483834" r:id="rId2"/>
    <p:sldLayoutId id="2147483835" r:id="rId3"/>
    <p:sldLayoutId id="2147483836" r:id="rId4"/>
    <p:sldLayoutId id="2147483837" r:id="rId5"/>
    <p:sldLayoutId id="2147483838" r:id="rId6"/>
    <p:sldLayoutId id="2147483839" r:id="rId7"/>
    <p:sldLayoutId id="2147483853" r:id="rId8"/>
    <p:sldLayoutId id="2147483854" r:id="rId9"/>
    <p:sldLayoutId id="2147483855" r:id="rId10"/>
    <p:sldLayoutId id="2147483856" r:id="rId11"/>
    <p:sldLayoutId id="2147483857" r:id="rId12"/>
    <p:sldLayoutId id="2147483858" r:id="rId13"/>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The Future of Medicaid</a:t>
            </a:r>
          </a:p>
        </p:txBody>
      </p:sp>
      <p:sp>
        <p:nvSpPr>
          <p:cNvPr id="3" name="Subtitle 2"/>
          <p:cNvSpPr>
            <a:spLocks noGrp="1"/>
          </p:cNvSpPr>
          <p:nvPr>
            <p:ph type="subTitle" idx="1"/>
          </p:nvPr>
        </p:nvSpPr>
        <p:spPr/>
        <p:txBody>
          <a:bodyPr/>
          <a:lstStyle/>
          <a:p>
            <a:r>
              <a:rPr lang="en-US" sz="2400" dirty="0"/>
              <a:t>Sara Rosenbaum, J.D.</a:t>
            </a:r>
          </a:p>
          <a:p>
            <a:r>
              <a:rPr lang="en-US" sz="2400" dirty="0"/>
              <a:t>Emerita Professor, </a:t>
            </a:r>
          </a:p>
          <a:p>
            <a:r>
              <a:rPr lang="en-US" sz="2400" dirty="0"/>
              <a:t>Health Law and Policy</a:t>
            </a:r>
          </a:p>
        </p:txBody>
      </p:sp>
    </p:spTree>
    <p:extLst>
      <p:ext uri="{BB962C8B-B14F-4D97-AF65-F5344CB8AC3E}">
        <p14:creationId xmlns:p14="http://schemas.microsoft.com/office/powerpoint/2010/main" val="404351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icaid paid for over half of the $438 billion that the us spent on LTSS in 2022, most of which went to home and community based services. Subtitle: Distribution of spending on long-term services and supports (LTSS) in 2022, by type of LTSS and payer. Total LTSS breakdown ($438 billion) from largest percentage to smallest: Medicaid, Other Public and private, Out of pocket, and private health insurance. Institutional settings breakdown ($149 billion) from largest percentage to smallest: Medicaid, Out of pocket, other public and private, and Private health insurance. Home and community-based settings breakdown ($289 billion) from largest percentage to smallest: Medicaid, Other public and private, private health insurance, and out of pocket. Note: Total paid LISS expenditures include spending on residential care facilities, nursing homes, Medicaid home health services, and home and community-based waiver services but excludes Medicare post-acute care. Other Public and Private includes Children's Health Insurance Program, the Department of Defense, the Veterans Health Administration worksite health care, other private revenues, Indian Health Services, workers' compensation, general assistance, maternal and child health, vocational rehabilitation, other federa programs, Substance Abuse and Mental Health Services Administration, other state and local programs, and school health.&#10;Source: KFF estimates based on 2022 National Health Expenditure Accounts data from CMS, Office of the Actuary">
            <a:extLst>
              <a:ext uri="{FF2B5EF4-FFF2-40B4-BE49-F238E27FC236}">
                <a16:creationId xmlns:a16="http://schemas.microsoft.com/office/drawing/2014/main" id="{162AC0E9-5A83-6636-8E45-918AFA1255C6}"/>
              </a:ext>
            </a:extLst>
          </p:cNvPr>
          <p:cNvPicPr>
            <a:picLocks/>
          </p:cNvPicPr>
          <p:nvPr>
            <p:custDataLst>
              <p:tags r:id="rId1"/>
            </p:custDataLst>
          </p:nvPr>
        </p:nvPicPr>
        <p:blipFill>
          <a:blip r:embed="rId3"/>
          <a:stretch>
            <a:fillRect/>
          </a:stretch>
        </p:blipFill>
        <p:spPr>
          <a:xfrm>
            <a:off x="114300" y="723234"/>
            <a:ext cx="8915400" cy="4800600"/>
          </a:xfrm>
          <a:prstGeom prst="rect">
            <a:avLst/>
          </a:prstGeom>
        </p:spPr>
      </p:pic>
      <p:sp>
        <p:nvSpPr>
          <p:cNvPr id="2" name="Title 1">
            <a:extLst>
              <a:ext uri="{FF2B5EF4-FFF2-40B4-BE49-F238E27FC236}">
                <a16:creationId xmlns:a16="http://schemas.microsoft.com/office/drawing/2014/main" id="{B11CA3F0-8595-2E58-CD1B-93D8C6EBD582}"/>
              </a:ext>
            </a:extLst>
          </p:cNvPr>
          <p:cNvSpPr>
            <a:spLocks noGrp="1"/>
          </p:cNvSpPr>
          <p:nvPr>
            <p:ph type="title"/>
          </p:nvPr>
        </p:nvSpPr>
        <p:spPr>
          <a:xfrm>
            <a:off x="114300" y="196109"/>
            <a:ext cx="7756263" cy="1054250"/>
          </a:xfrm>
        </p:spPr>
        <p:txBody>
          <a:bodyPr/>
          <a:lstStyle/>
          <a:p>
            <a:r>
              <a:rPr lang="en-US" sz="2200" dirty="0"/>
              <a:t>Medicaid spending vs other</a:t>
            </a:r>
          </a:p>
        </p:txBody>
      </p:sp>
    </p:spTree>
    <p:extLst>
      <p:ext uri="{BB962C8B-B14F-4D97-AF65-F5344CB8AC3E}">
        <p14:creationId xmlns:p14="http://schemas.microsoft.com/office/powerpoint/2010/main" val="253143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ople with medicaid report similar access to care as people with private insurance and much better access to care than people who are uninsured. Subtitle: Barriers to health care among nonelderly adults by insurance status, 2022. Did not see doctor health care professional: 47% uninsured, 14% Medicaid / other public, 17% Employer /other private. No usual source of care: 43% uninsured, 11% Medicaid / other public, 11% Employer /other private. Postponed seeking care due to cost: 25% uninsured, 7% Medicaid / other public, 6% Employer /other private. Went without needed care due to cost: 22% uninsured, 7% Medicaid / other public, 5% Employer /other private. Delayed or did not fill needed prescription due to cost: 12% uninsured, 9% Medicaid / other public, 5% Employer /other private. Note: Includes nonelderly individuals ages 18 to 64. Includes barriers experienced in the past 12 months. Respondents who said usual source of care was the emergency room were included among those not having a usual source of care. All Medicaid/Other Public and Employer/Other Private are statistically different from Uninsured at the p&lt;0.05 level.|&#10;Source: KFF analysis of 2022 National Health Interview Survey|">
            <a:extLst>
              <a:ext uri="{FF2B5EF4-FFF2-40B4-BE49-F238E27FC236}">
                <a16:creationId xmlns:a16="http://schemas.microsoft.com/office/drawing/2014/main" id="{50587F40-E6D8-03D7-4372-FD0EC2C36CF6}"/>
              </a:ext>
            </a:extLst>
          </p:cNvPr>
          <p:cNvPicPr>
            <a:picLocks/>
          </p:cNvPicPr>
          <p:nvPr>
            <p:custDataLst>
              <p:tags r:id="rId1"/>
            </p:custDataLst>
          </p:nvPr>
        </p:nvPicPr>
        <p:blipFill>
          <a:blip r:embed="rId3"/>
          <a:stretch>
            <a:fillRect/>
          </a:stretch>
        </p:blipFill>
        <p:spPr>
          <a:xfrm>
            <a:off x="114300" y="672946"/>
            <a:ext cx="8915400" cy="4800600"/>
          </a:xfrm>
          <a:prstGeom prst="rect">
            <a:avLst/>
          </a:prstGeom>
        </p:spPr>
      </p:pic>
      <p:sp>
        <p:nvSpPr>
          <p:cNvPr id="2" name="Title 1">
            <a:extLst>
              <a:ext uri="{FF2B5EF4-FFF2-40B4-BE49-F238E27FC236}">
                <a16:creationId xmlns:a16="http://schemas.microsoft.com/office/drawing/2014/main" id="{8CDB2DF4-C507-0243-4E14-CCFD12BC003A}"/>
              </a:ext>
            </a:extLst>
          </p:cNvPr>
          <p:cNvSpPr>
            <a:spLocks noGrp="1"/>
          </p:cNvSpPr>
          <p:nvPr>
            <p:ph type="title"/>
          </p:nvPr>
        </p:nvSpPr>
        <p:spPr>
          <a:xfrm>
            <a:off x="114300" y="145821"/>
            <a:ext cx="7756263" cy="1054250"/>
          </a:xfrm>
        </p:spPr>
        <p:txBody>
          <a:bodyPr/>
          <a:lstStyle/>
          <a:p>
            <a:r>
              <a:rPr lang="en-US" sz="2200" dirty="0"/>
              <a:t>Medicaid access to car vs other access to care</a:t>
            </a:r>
          </a:p>
        </p:txBody>
      </p:sp>
    </p:spTree>
    <p:extLst>
      <p:ext uri="{BB962C8B-B14F-4D97-AF65-F5344CB8AC3E}">
        <p14:creationId xmlns:p14="http://schemas.microsoft.com/office/powerpoint/2010/main" val="300851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94A0CD-64AD-4E75-8D53-E08529BD6D1A}"/>
              </a:ext>
            </a:extLst>
          </p:cNvPr>
          <p:cNvSpPr>
            <a:spLocks noGrp="1"/>
          </p:cNvSpPr>
          <p:nvPr>
            <p:ph idx="1"/>
          </p:nvPr>
        </p:nvSpPr>
        <p:spPr>
          <a:xfrm>
            <a:off x="667171" y="1047889"/>
            <a:ext cx="7809658" cy="3583349"/>
          </a:xfrm>
        </p:spPr>
        <p:txBody>
          <a:bodyPr/>
          <a:lstStyle/>
          <a:p>
            <a:r>
              <a:rPr lang="en-US" sz="2000" dirty="0"/>
              <a:t>Republican vision</a:t>
            </a:r>
          </a:p>
          <a:p>
            <a:pPr lvl="1"/>
            <a:r>
              <a:rPr lang="en-US" sz="2000" dirty="0"/>
              <a:t>Medicaid as welfare to be scaled down through time limits, work requirements, both direct and indirect limits on federal funding (cap on federal spending, new constraints on what counts as state financing</a:t>
            </a:r>
          </a:p>
          <a:p>
            <a:r>
              <a:rPr lang="en-US" sz="2000" dirty="0"/>
              <a:t>Democratic vision</a:t>
            </a:r>
          </a:p>
          <a:p>
            <a:pPr lvl="1"/>
            <a:r>
              <a:rPr lang="en-US" sz="2000" dirty="0"/>
              <a:t>Medicaid as insurance to be strengthened through enrollment stabilization reforms, marketplace alignment, continued emphasis on managed care for all populations, stable federal financing but with cost constraints focusing on state financing arrangements</a:t>
            </a:r>
          </a:p>
          <a:p>
            <a:r>
              <a:rPr lang="en-US" sz="2000" dirty="0"/>
              <a:t>The courts: Medicaid as a privately enforceable legal entitlement under 42 U.S.C. 1983 – </a:t>
            </a:r>
            <a:r>
              <a:rPr lang="en-US" sz="2000" i="1" dirty="0" err="1"/>
              <a:t>Talevski’s</a:t>
            </a:r>
            <a:r>
              <a:rPr lang="en-US" sz="2000" i="1" dirty="0"/>
              <a:t> </a:t>
            </a:r>
            <a:r>
              <a:rPr lang="en-US" sz="2000" dirty="0"/>
              <a:t>progeny</a:t>
            </a:r>
          </a:p>
        </p:txBody>
      </p:sp>
      <p:sp>
        <p:nvSpPr>
          <p:cNvPr id="3" name="Title 2">
            <a:extLst>
              <a:ext uri="{FF2B5EF4-FFF2-40B4-BE49-F238E27FC236}">
                <a16:creationId xmlns:a16="http://schemas.microsoft.com/office/drawing/2014/main" id="{1A2575D3-CA15-4203-9820-67D40A6477DE}"/>
              </a:ext>
            </a:extLst>
          </p:cNvPr>
          <p:cNvSpPr>
            <a:spLocks noGrp="1"/>
          </p:cNvSpPr>
          <p:nvPr>
            <p:ph type="title"/>
          </p:nvPr>
        </p:nvSpPr>
        <p:spPr>
          <a:xfrm>
            <a:off x="635094" y="209735"/>
            <a:ext cx="7756263" cy="1054250"/>
          </a:xfrm>
        </p:spPr>
        <p:txBody>
          <a:bodyPr/>
          <a:lstStyle/>
          <a:p>
            <a:r>
              <a:rPr lang="en-US" sz="2400" dirty="0"/>
              <a:t>Politics, law, and life generally will determine Medicaid’s future: we have seen this movie before</a:t>
            </a:r>
          </a:p>
        </p:txBody>
      </p:sp>
    </p:spTree>
    <p:extLst>
      <p:ext uri="{BB962C8B-B14F-4D97-AF65-F5344CB8AC3E}">
        <p14:creationId xmlns:p14="http://schemas.microsoft.com/office/powerpoint/2010/main" val="277057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0E3B65-BEAC-A151-5BE3-BFF050C723AC}"/>
              </a:ext>
            </a:extLst>
          </p:cNvPr>
          <p:cNvSpPr>
            <a:spLocks noGrp="1"/>
          </p:cNvSpPr>
          <p:nvPr>
            <p:ph type="title" idx="4294967295"/>
          </p:nvPr>
        </p:nvSpPr>
        <p:spPr>
          <a:xfrm>
            <a:off x="628650" y="365125"/>
            <a:ext cx="7886700" cy="1325563"/>
          </a:xfrm>
          <a:prstGeom prst="rect">
            <a:avLst/>
          </a:prstGeom>
        </p:spPr>
        <p:txBody>
          <a:bodyPr/>
          <a:lstStyle/>
          <a:p>
            <a:r>
              <a:rPr lang="en-US" sz="100" dirty="0"/>
              <a:t>End slide with title card</a:t>
            </a:r>
          </a:p>
        </p:txBody>
      </p:sp>
    </p:spTree>
    <p:extLst>
      <p:ext uri="{BB962C8B-B14F-4D97-AF65-F5344CB8AC3E}">
        <p14:creationId xmlns:p14="http://schemas.microsoft.com/office/powerpoint/2010/main" val="284137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184364-6E54-4661-A2BB-73DE9C7155B2}"/>
              </a:ext>
            </a:extLst>
          </p:cNvPr>
          <p:cNvSpPr>
            <a:spLocks noGrp="1"/>
          </p:cNvSpPr>
          <p:nvPr>
            <p:ph idx="1"/>
          </p:nvPr>
        </p:nvSpPr>
        <p:spPr>
          <a:xfrm>
            <a:off x="726965" y="1063752"/>
            <a:ext cx="7756263" cy="3723512"/>
          </a:xfrm>
        </p:spPr>
        <p:txBody>
          <a:bodyPr/>
          <a:lstStyle/>
          <a:p>
            <a:r>
              <a:rPr lang="en-US" sz="1800" dirty="0"/>
              <a:t>Medicaid’s inherent public health structure – insurance but not insurance</a:t>
            </a:r>
          </a:p>
          <a:p>
            <a:r>
              <a:rPr lang="en-US" sz="1800" dirty="0"/>
              <a:t>The Warren Court’s seminal entitlement decisions, reaffirmed continually</a:t>
            </a:r>
          </a:p>
          <a:p>
            <a:r>
              <a:rPr lang="en-US" sz="1800" dirty="0"/>
              <a:t>Labor markets</a:t>
            </a:r>
          </a:p>
          <a:p>
            <a:r>
              <a:rPr lang="en-US" sz="1800" dirty="0"/>
              <a:t>Poverty</a:t>
            </a:r>
          </a:p>
          <a:p>
            <a:r>
              <a:rPr lang="en-US" sz="1800" dirty="0"/>
              <a:t>An aging population and limited Medicare program</a:t>
            </a:r>
          </a:p>
          <a:p>
            <a:r>
              <a:rPr lang="en-US" sz="1800" dirty="0"/>
              <a:t>Public health threats both natural and manmade</a:t>
            </a:r>
          </a:p>
          <a:p>
            <a:r>
              <a:rPr lang="en-US" sz="1800" dirty="0"/>
              <a:t>Infant and maternal mortality; child health</a:t>
            </a:r>
          </a:p>
          <a:p>
            <a:r>
              <a:rPr lang="en-US" sz="1800" dirty="0"/>
              <a:t>Civil rights laws, especially 504 and the ADA</a:t>
            </a:r>
          </a:p>
          <a:p>
            <a:r>
              <a:rPr lang="en-US" sz="1800" dirty="0"/>
              <a:t>Americans’ love affair with private, commercial insurance risk contracts</a:t>
            </a:r>
          </a:p>
          <a:p>
            <a:r>
              <a:rPr lang="en-US" sz="1800" dirty="0"/>
              <a:t>Raw politics</a:t>
            </a:r>
          </a:p>
          <a:p>
            <a:r>
              <a:rPr lang="en-US" sz="1800" dirty="0"/>
              <a:t>Etc. </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A785CD53-D77F-44E7-B4D7-0E5DE22598BA}"/>
              </a:ext>
            </a:extLst>
          </p:cNvPr>
          <p:cNvSpPr>
            <a:spLocks noGrp="1"/>
          </p:cNvSpPr>
          <p:nvPr>
            <p:ph type="title"/>
          </p:nvPr>
        </p:nvSpPr>
        <p:spPr>
          <a:xfrm>
            <a:off x="615071" y="189713"/>
            <a:ext cx="7756263" cy="1054250"/>
          </a:xfrm>
        </p:spPr>
        <p:txBody>
          <a:bodyPr/>
          <a:lstStyle/>
          <a:p>
            <a:r>
              <a:rPr lang="en-US" sz="3200" dirty="0"/>
              <a:t>The drivers of Medicaid policy are vast</a:t>
            </a:r>
          </a:p>
        </p:txBody>
      </p:sp>
    </p:spTree>
    <p:extLst>
      <p:ext uri="{BB962C8B-B14F-4D97-AF65-F5344CB8AC3E}">
        <p14:creationId xmlns:p14="http://schemas.microsoft.com/office/powerpoint/2010/main" val="283827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ote: All Other spending includes payments by the Children's Health Insurance Program, the Department of Defense, the Veterans Health Administration, worksite health care, other private revenues, Indian Health Services, workers' compensation, general assistance, maternal and child health, vocational rehabilitation, other federal programs, Substance Abuse and Mental Health Services Administration, other state and local programs, and school health.&#13;&#10;Source: KFF estimates based on 2022 National Health Expenditure Accounts data from CMS, Office of the Actuary&#13;&#10;&#13;&#10;">
            <a:extLst>
              <a:ext uri="{FF2B5EF4-FFF2-40B4-BE49-F238E27FC236}">
                <a16:creationId xmlns:a16="http://schemas.microsoft.com/office/drawing/2014/main" id="{3F236E2D-E2E9-DFC4-F3F1-521A0B143B0E}"/>
              </a:ext>
            </a:extLst>
          </p:cNvPr>
          <p:cNvSpPr txBox="1"/>
          <p:nvPr/>
        </p:nvSpPr>
        <p:spPr>
          <a:xfrm>
            <a:off x="120869" y="4627663"/>
            <a:ext cx="8902262" cy="1015663"/>
          </a:xfrm>
          <a:prstGeom prst="rect">
            <a:avLst/>
          </a:prstGeom>
          <a:noFill/>
        </p:spPr>
        <p:txBody>
          <a:bodyPr wrap="square" rtlCol="0">
            <a:spAutoFit/>
          </a:bodyPr>
          <a:lstStyle/>
          <a:p>
            <a:r>
              <a:rPr lang="en-US" sz="1000" dirty="0">
                <a:solidFill>
                  <a:schemeClr val="tx1">
                    <a:lumMod val="50000"/>
                    <a:lumOff val="50000"/>
                  </a:schemeClr>
                </a:solidFill>
                <a:effectLst/>
                <a:latin typeface="Helvetica" pitchFamily="2" charset="0"/>
              </a:rPr>
              <a:t>Note: All Other spending includes payments by the Children's Health Insurance Program, the Department of Defense, the Veterans Health Administration, worksite health care, other private revenues, Indian Health Services, workers' compensation, general assistance, maternal and child health, vocational rehabilitation, other federal programs, Substance Abuse and Mental Health Services Administration, other state and local programs, and school health.</a:t>
            </a:r>
            <a:br>
              <a:rPr lang="en-US" sz="1000" dirty="0">
                <a:solidFill>
                  <a:schemeClr val="tx1">
                    <a:lumMod val="50000"/>
                    <a:lumOff val="50000"/>
                  </a:schemeClr>
                </a:solidFill>
                <a:effectLst/>
                <a:latin typeface="Helvetica" pitchFamily="2" charset="0"/>
              </a:rPr>
            </a:br>
            <a:endParaRPr lang="en-US" sz="1000" dirty="0">
              <a:solidFill>
                <a:schemeClr val="tx1">
                  <a:lumMod val="50000"/>
                  <a:lumOff val="50000"/>
                </a:schemeClr>
              </a:solidFill>
              <a:effectLst/>
              <a:latin typeface="Helvetica" pitchFamily="2" charset="0"/>
            </a:endParaRPr>
          </a:p>
          <a:p>
            <a:r>
              <a:rPr lang="en-US" sz="1000" dirty="0">
                <a:solidFill>
                  <a:schemeClr val="tx1">
                    <a:lumMod val="50000"/>
                    <a:lumOff val="50000"/>
                  </a:schemeClr>
                </a:solidFill>
                <a:effectLst/>
                <a:latin typeface="Helvetica" pitchFamily="2" charset="0"/>
              </a:rPr>
              <a:t>Source: KFF estimates based on 2022 National Health Expenditure Accounts data from CMS, Office of the Actuary</a:t>
            </a:r>
          </a:p>
          <a:p>
            <a:endParaRPr lang="en-US" sz="1000" dirty="0">
              <a:solidFill>
                <a:schemeClr val="tx1">
                  <a:lumMod val="50000"/>
                  <a:lumOff val="50000"/>
                </a:schemeClr>
              </a:solidFill>
            </a:endParaRPr>
          </a:p>
        </p:txBody>
      </p:sp>
      <p:pic>
        <p:nvPicPr>
          <p:cNvPr id="50" name="Picture 49" descr="Medicaid Finances Nearly One fifth of health care spending (personal health care spending by payer in 2022). Out of pocket is 13%, Private Health Insurance is 31%, Medicaid is 19%, Medicare is 24%, and all other is 13%. ">
            <a:extLst>
              <a:ext uri="{FF2B5EF4-FFF2-40B4-BE49-F238E27FC236}">
                <a16:creationId xmlns:a16="http://schemas.microsoft.com/office/drawing/2014/main" id="{81DAC476-E56A-4AAD-CA84-D666B71A2CD8}"/>
              </a:ext>
            </a:extLst>
          </p:cNvPr>
          <p:cNvPicPr>
            <a:picLocks/>
          </p:cNvPicPr>
          <p:nvPr>
            <p:custDataLst>
              <p:tags r:id="rId1"/>
            </p:custDataLst>
          </p:nvPr>
        </p:nvPicPr>
        <p:blipFill>
          <a:blip r:embed="rId4"/>
          <a:srcRect b="20717"/>
          <a:stretch/>
        </p:blipFill>
        <p:spPr>
          <a:xfrm>
            <a:off x="101162" y="573713"/>
            <a:ext cx="8915400" cy="3806058"/>
          </a:xfrm>
          <a:prstGeom prst="rect">
            <a:avLst/>
          </a:prstGeom>
        </p:spPr>
      </p:pic>
      <p:sp>
        <p:nvSpPr>
          <p:cNvPr id="3" name="Title 2">
            <a:extLst>
              <a:ext uri="{FF2B5EF4-FFF2-40B4-BE49-F238E27FC236}">
                <a16:creationId xmlns:a16="http://schemas.microsoft.com/office/drawing/2014/main" id="{F7ED1E66-F56A-00D1-0062-D39290AEE53E}"/>
              </a:ext>
            </a:extLst>
          </p:cNvPr>
          <p:cNvSpPr>
            <a:spLocks noGrp="1"/>
          </p:cNvSpPr>
          <p:nvPr>
            <p:ph type="title"/>
          </p:nvPr>
        </p:nvSpPr>
        <p:spPr>
          <a:xfrm>
            <a:off x="114300" y="178935"/>
            <a:ext cx="7756263" cy="1054250"/>
          </a:xfrm>
        </p:spPr>
        <p:txBody>
          <a:bodyPr/>
          <a:lstStyle/>
          <a:p>
            <a:r>
              <a:rPr lang="en-US" sz="2200" dirty="0"/>
              <a:t>Health care spending broken down by spending</a:t>
            </a:r>
          </a:p>
        </p:txBody>
      </p:sp>
    </p:spTree>
    <p:extLst>
      <p:ext uri="{BB962C8B-B14F-4D97-AF65-F5344CB8AC3E}">
        <p14:creationId xmlns:p14="http://schemas.microsoft.com/office/powerpoint/2010/main" val="50395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EE36-362B-7E01-E5A3-A3A84BF56CA6}"/>
              </a:ext>
            </a:extLst>
          </p:cNvPr>
          <p:cNvSpPr>
            <a:spLocks noGrp="1"/>
          </p:cNvSpPr>
          <p:nvPr>
            <p:ph type="title"/>
          </p:nvPr>
        </p:nvSpPr>
        <p:spPr>
          <a:xfrm>
            <a:off x="228600" y="263857"/>
            <a:ext cx="7756263" cy="1054250"/>
          </a:xfrm>
        </p:spPr>
        <p:txBody>
          <a:bodyPr/>
          <a:lstStyle/>
          <a:p>
            <a:r>
              <a:rPr lang="en-US" sz="2200" dirty="0"/>
              <a:t>Percentage of Medicaid coverage by state</a:t>
            </a:r>
            <a:br>
              <a:rPr lang="en-US" sz="2200" dirty="0"/>
            </a:br>
            <a:endParaRPr lang="en-US" sz="2200" dirty="0"/>
          </a:p>
        </p:txBody>
      </p:sp>
      <p:sp>
        <p:nvSpPr>
          <p:cNvPr id="3" name="Content Placeholder 2">
            <a:extLst>
              <a:ext uri="{FF2B5EF4-FFF2-40B4-BE49-F238E27FC236}">
                <a16:creationId xmlns:a16="http://schemas.microsoft.com/office/drawing/2014/main" id="{65C712C5-A68B-AC8D-8C00-CDF931A959DA}"/>
              </a:ext>
            </a:extLst>
          </p:cNvPr>
          <p:cNvSpPr>
            <a:spLocks noGrp="1"/>
          </p:cNvSpPr>
          <p:nvPr>
            <p:ph idx="1"/>
          </p:nvPr>
        </p:nvSpPr>
        <p:spPr/>
        <p:txBody>
          <a:bodyPr/>
          <a:lstStyle/>
          <a:p>
            <a:endParaRPr lang="en-US"/>
          </a:p>
        </p:txBody>
      </p:sp>
      <p:pic>
        <p:nvPicPr>
          <p:cNvPr id="15" name="Picture 14" descr="The percentage of population covered by medicaid ranged from 11% to 34% across the states in 2022. Light states in the visual are the low end and darker are the higher end. THe darker shaded states are California, New Mexico, Alaska, Oregon, Louisiana, Kentucky, Virginia, New York, Arkansas, and massachusetts.&#10;&#10;Source:KFF State Health Facts, Health Insurance Coverage of the Total Population.">
            <a:extLst>
              <a:ext uri="{FF2B5EF4-FFF2-40B4-BE49-F238E27FC236}">
                <a16:creationId xmlns:a16="http://schemas.microsoft.com/office/drawing/2014/main" id="{4EC7784E-9A14-6539-60B9-191ADE008F1B}"/>
              </a:ext>
            </a:extLst>
          </p:cNvPr>
          <p:cNvPicPr>
            <a:picLocks/>
          </p:cNvPicPr>
          <p:nvPr>
            <p:custDataLst>
              <p:tags r:id="rId1"/>
            </p:custDataLst>
          </p:nvPr>
        </p:nvPicPr>
        <p:blipFill>
          <a:blip r:embed="rId4"/>
          <a:stretch>
            <a:fillRect/>
          </a:stretch>
        </p:blipFill>
        <p:spPr>
          <a:xfrm>
            <a:off x="228600" y="739293"/>
            <a:ext cx="8915400" cy="4800600"/>
          </a:xfrm>
          <a:prstGeom prst="rect">
            <a:avLst/>
          </a:prstGeom>
        </p:spPr>
      </p:pic>
    </p:spTree>
    <p:extLst>
      <p:ext uri="{BB962C8B-B14F-4D97-AF65-F5344CB8AC3E}">
        <p14:creationId xmlns:p14="http://schemas.microsoft.com/office/powerpoint/2010/main" val="287969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Medicaid is Particularly Important for Certain Populations. Percentage of people within a group who have Medicaid. Adults and Children Category: Children at 39%,&#10;Children with Income less than 100% FPL at 82%,&#10;Nonelderly Adults at 16%,&#10;and Nonelderly Adults with Income less than 100% FPL at 60%.&#10;Race/Ethnicity category:&#10;White at 16%,&#10;Black at 35%,&#10;Hispanic at 31%, Asian/Native Hawaiian and Pacific Islander at 117%, American Indian/Alaska Native at 40%,&#10;Multiple Races at 26%.&#10;Disability Status category:&#10;Nonelderly People with Disabilities&#10;44%&#10;Note: FPL = federal poverty level. Estimates include the civilian, non-institutionalized population. Children includes people ages 0-18, nonelderly adults includes&#10;people ages 19-64, nonelderly people includes people 0-64. Disability is defined as having one or more difficulty related to hearing, vision, cognition, ambulation, self-care, or independent living.">
            <a:extLst>
              <a:ext uri="{FF2B5EF4-FFF2-40B4-BE49-F238E27FC236}">
                <a16:creationId xmlns:a16="http://schemas.microsoft.com/office/drawing/2014/main" id="{3C8849D6-EE3E-F364-71E6-E38F1334F876}"/>
              </a:ext>
            </a:extLst>
          </p:cNvPr>
          <p:cNvPicPr>
            <a:picLocks/>
          </p:cNvPicPr>
          <p:nvPr>
            <p:custDataLst>
              <p:tags r:id="rId1"/>
            </p:custDataLst>
          </p:nvPr>
        </p:nvPicPr>
        <p:blipFill>
          <a:blip r:embed="rId5"/>
          <a:srcRect b="13036"/>
          <a:stretch/>
        </p:blipFill>
        <p:spPr>
          <a:xfrm>
            <a:off x="228600" y="539575"/>
            <a:ext cx="8915400" cy="4174774"/>
          </a:xfrm>
          <a:prstGeom prst="rect">
            <a:avLst/>
          </a:prstGeom>
        </p:spPr>
      </p:pic>
      <p:pic>
        <p:nvPicPr>
          <p:cNvPr id="50" name="Picture 49" descr="KFF symbol">
            <a:extLst>
              <a:ext uri="{FF2B5EF4-FFF2-40B4-BE49-F238E27FC236}">
                <a16:creationId xmlns:a16="http://schemas.microsoft.com/office/drawing/2014/main" id="{034DA74B-330E-D362-CA45-24735AB17C56}"/>
              </a:ext>
            </a:extLst>
          </p:cNvPr>
          <p:cNvPicPr>
            <a:picLocks/>
          </p:cNvPicPr>
          <p:nvPr>
            <p:custDataLst>
              <p:tags r:id="rId2"/>
            </p:custDataLst>
          </p:nvPr>
        </p:nvPicPr>
        <p:blipFill>
          <a:blip r:embed="rId6"/>
          <a:srcRect l="94177" t="94574"/>
          <a:stretch/>
        </p:blipFill>
        <p:spPr>
          <a:xfrm>
            <a:off x="8362190" y="4584100"/>
            <a:ext cx="519109" cy="260498"/>
          </a:xfrm>
          <a:prstGeom prst="rect">
            <a:avLst/>
          </a:prstGeom>
        </p:spPr>
      </p:pic>
      <p:sp>
        <p:nvSpPr>
          <p:cNvPr id="2" name="TextBox 1" descr="Note: FPL = federal poverty level. Estimates include the civilian, non-institutionalized population. Children includes people ages 0-18, nonelderly adults includes people ages 19-64, nonelderly people includes people 0-64. Disability is defined as having one or more difficulty related to hearing, vision, cognition, ambulation, self-care, or independent living.&#13;&#10;&#13;&#10;">
            <a:extLst>
              <a:ext uri="{FF2B5EF4-FFF2-40B4-BE49-F238E27FC236}">
                <a16:creationId xmlns:a16="http://schemas.microsoft.com/office/drawing/2014/main" id="{BDDDA6CA-0B1A-D4D5-B579-FD8B032CC283}"/>
              </a:ext>
            </a:extLst>
          </p:cNvPr>
          <p:cNvSpPr txBox="1"/>
          <p:nvPr/>
        </p:nvSpPr>
        <p:spPr>
          <a:xfrm>
            <a:off x="179990" y="4855108"/>
            <a:ext cx="8849710" cy="707886"/>
          </a:xfrm>
          <a:prstGeom prst="rect">
            <a:avLst/>
          </a:prstGeom>
          <a:noFill/>
        </p:spPr>
        <p:txBody>
          <a:bodyPr wrap="square" rtlCol="0">
            <a:spAutoFit/>
          </a:bodyPr>
          <a:lstStyle/>
          <a:p>
            <a:r>
              <a:rPr lang="en-US" sz="1000" dirty="0">
                <a:solidFill>
                  <a:schemeClr val="tx1">
                    <a:lumMod val="50000"/>
                    <a:lumOff val="50000"/>
                  </a:schemeClr>
                </a:solidFill>
                <a:effectLst/>
                <a:latin typeface="Helvetica" pitchFamily="2" charset="0"/>
              </a:rPr>
              <a:t>Note: FPL = federal poverty level. Estimates include the civilian, non-institutionalized population. Children includes people ages 0-18, nonelderly adults includes people ages 19-64, nonelderly people includes people 0-64. Disability is defined as having one or more difficulty related to hearing, vision, cognition, ambulation, self-care, or independent living.</a:t>
            </a:r>
          </a:p>
          <a:p>
            <a:endParaRPr lang="en-US" sz="1000" dirty="0">
              <a:solidFill>
                <a:schemeClr val="tx1">
                  <a:lumMod val="50000"/>
                  <a:lumOff val="50000"/>
                </a:schemeClr>
              </a:solidFill>
            </a:endParaRPr>
          </a:p>
        </p:txBody>
      </p:sp>
      <p:sp>
        <p:nvSpPr>
          <p:cNvPr id="8" name="Title 7">
            <a:extLst>
              <a:ext uri="{FF2B5EF4-FFF2-40B4-BE49-F238E27FC236}">
                <a16:creationId xmlns:a16="http://schemas.microsoft.com/office/drawing/2014/main" id="{5B50AAEE-5D68-7B07-138F-07939A6B2D45}"/>
              </a:ext>
            </a:extLst>
          </p:cNvPr>
          <p:cNvSpPr>
            <a:spLocks noGrp="1"/>
          </p:cNvSpPr>
          <p:nvPr>
            <p:ph type="title"/>
          </p:nvPr>
        </p:nvSpPr>
        <p:spPr>
          <a:xfrm>
            <a:off x="179990" y="153209"/>
            <a:ext cx="7756263" cy="1054250"/>
          </a:xfrm>
        </p:spPr>
        <p:txBody>
          <a:bodyPr/>
          <a:lstStyle/>
          <a:p>
            <a:r>
              <a:rPr lang="en-US" sz="2200" dirty="0"/>
              <a:t>Importance of Medicaid by population</a:t>
            </a:r>
          </a:p>
        </p:txBody>
      </p:sp>
    </p:spTree>
    <p:extLst>
      <p:ext uri="{BB962C8B-B14F-4D97-AF65-F5344CB8AC3E}">
        <p14:creationId xmlns:p14="http://schemas.microsoft.com/office/powerpoint/2010/main" val="174691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s of March 2024, 41 states including DC have expanded Medicaid. States who have not: Wyoming, Kansas, Texas, Tennessee, Mississippi, Alabama, Georgia, South Carolina, and Florida.&#10;Source: KFF, Status of State Medicaid Expansion Decisions.">
            <a:extLst>
              <a:ext uri="{FF2B5EF4-FFF2-40B4-BE49-F238E27FC236}">
                <a16:creationId xmlns:a16="http://schemas.microsoft.com/office/drawing/2014/main" id="{4E9D2413-5E87-24AF-1357-B5467D8F0DAA}"/>
              </a:ext>
            </a:extLst>
          </p:cNvPr>
          <p:cNvPicPr>
            <a:picLocks/>
          </p:cNvPicPr>
          <p:nvPr>
            <p:custDataLst>
              <p:tags r:id="rId1"/>
            </p:custDataLst>
          </p:nvPr>
        </p:nvPicPr>
        <p:blipFill>
          <a:blip r:embed="rId4"/>
          <a:stretch>
            <a:fillRect/>
          </a:stretch>
        </p:blipFill>
        <p:spPr>
          <a:xfrm>
            <a:off x="228600" y="698239"/>
            <a:ext cx="8915400" cy="4800600"/>
          </a:xfrm>
          <a:prstGeom prst="rect">
            <a:avLst/>
          </a:prstGeom>
        </p:spPr>
      </p:pic>
      <p:sp>
        <p:nvSpPr>
          <p:cNvPr id="3" name="Title 2">
            <a:extLst>
              <a:ext uri="{FF2B5EF4-FFF2-40B4-BE49-F238E27FC236}">
                <a16:creationId xmlns:a16="http://schemas.microsoft.com/office/drawing/2014/main" id="{6BF4174E-7732-97C8-B8D2-D0AA430B1909}"/>
              </a:ext>
            </a:extLst>
          </p:cNvPr>
          <p:cNvSpPr>
            <a:spLocks noGrp="1"/>
          </p:cNvSpPr>
          <p:nvPr>
            <p:ph type="title"/>
          </p:nvPr>
        </p:nvSpPr>
        <p:spPr>
          <a:xfrm>
            <a:off x="228600" y="171114"/>
            <a:ext cx="7756263" cy="1054250"/>
          </a:xfrm>
        </p:spPr>
        <p:txBody>
          <a:bodyPr/>
          <a:lstStyle/>
          <a:p>
            <a:r>
              <a:rPr lang="en-US" sz="2200" dirty="0"/>
              <a:t>Implementation of Medicaid by state</a:t>
            </a:r>
          </a:p>
        </p:txBody>
      </p:sp>
    </p:spTree>
    <p:extLst>
      <p:ext uri="{BB962C8B-B14F-4D97-AF65-F5344CB8AC3E}">
        <p14:creationId xmlns:p14="http://schemas.microsoft.com/office/powerpoint/2010/main" val="75001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ople Eligible for Medicaid Based on Disability or Age (65+) Accounted for 1 in 4 Enrollees but Over Half of All Spending in 2021. Children are 34% of 98.4 Million Enrollees and 14% of 661.4 billion expenditures. ACA Expansion Adults are 23% of 98.4 Million Enrollees and 21% of 661.4 billion expenditures. Other Adults are 20% of 98.4 Million Enrollees and 13% of 661.4 billion expenditures. Individuals Eligible Based on Disability  are 13% of 98.4 Million Enrollees and 31% of 661.4 billion expenditures. Individuals Eligible Based on Age are 10% of 98.4 Million Enrollees and 20% of 661.4 billion expenditures.&#10;&#10;Note: Includes full and partial benefit enrollees enrolled in at least one month of Medicaid during 2021. Total may not sum to 100% due to rounding. Source: KFF analysis of the T-MSIS Research Identifiable Files, CY 2021.">
            <a:extLst>
              <a:ext uri="{FF2B5EF4-FFF2-40B4-BE49-F238E27FC236}">
                <a16:creationId xmlns:a16="http://schemas.microsoft.com/office/drawing/2014/main" id="{22169FCF-B185-2279-B3C6-334C4F1649AC}"/>
              </a:ext>
            </a:extLst>
          </p:cNvPr>
          <p:cNvPicPr>
            <a:picLocks/>
          </p:cNvPicPr>
          <p:nvPr>
            <p:custDataLst>
              <p:tags r:id="rId1"/>
            </p:custDataLst>
          </p:nvPr>
        </p:nvPicPr>
        <p:blipFill>
          <a:blip r:embed="rId4"/>
          <a:stretch>
            <a:fillRect/>
          </a:stretch>
        </p:blipFill>
        <p:spPr>
          <a:xfrm>
            <a:off x="114300" y="645141"/>
            <a:ext cx="8915400" cy="4800600"/>
          </a:xfrm>
          <a:prstGeom prst="rect">
            <a:avLst/>
          </a:prstGeom>
        </p:spPr>
      </p:pic>
      <p:sp>
        <p:nvSpPr>
          <p:cNvPr id="2" name="Title 1">
            <a:extLst>
              <a:ext uri="{FF2B5EF4-FFF2-40B4-BE49-F238E27FC236}">
                <a16:creationId xmlns:a16="http://schemas.microsoft.com/office/drawing/2014/main" id="{D1A44AF3-4F1E-6830-E940-BCFD56773D22}"/>
              </a:ext>
            </a:extLst>
          </p:cNvPr>
          <p:cNvSpPr>
            <a:spLocks noGrp="1"/>
          </p:cNvSpPr>
          <p:nvPr>
            <p:ph type="title"/>
          </p:nvPr>
        </p:nvSpPr>
        <p:spPr>
          <a:xfrm>
            <a:off x="114300" y="118016"/>
            <a:ext cx="7756263" cy="1054250"/>
          </a:xfrm>
        </p:spPr>
        <p:txBody>
          <a:bodyPr/>
          <a:lstStyle/>
          <a:p>
            <a:r>
              <a:rPr lang="en-US" sz="2200" dirty="0"/>
              <a:t>People eligibility of Medicaid based on age</a:t>
            </a:r>
          </a:p>
        </p:txBody>
      </p:sp>
    </p:spTree>
    <p:extLst>
      <p:ext uri="{BB962C8B-B14F-4D97-AF65-F5344CB8AC3E}">
        <p14:creationId xmlns:p14="http://schemas.microsoft.com/office/powerpoint/2010/main" val="194579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 2021, Medicaid spending per enrollee randed from under $5,000 to over $12,000. States under $5,000:  Oklahoma, Tennessee, Alabama, Georgia, South Carolina, and Florida. States $5k to $7k: California, Nevada, Oregon, Washington, Montana, Wyoming, Colorado, New Mexico, Texas, Arkansas, Mississippi, North Carolina, Illinois, and Michigan. States between $7k and $9k: Idaho, Utah, Arizona, North Dakota, South Dakota, Nebraska, Kansas, Iowa, Missouri, Louisiana, Wisconsin, Indiana, Ohio, West Virginia, Pennsylvania, Maryland, Massechussetes, Connecticut, Vermont, New Hampshire, and Maine. States over or equal to $9k: Alaska, Minnesota, Kentucky, Virginia, Rhode Island, and New York. Note: National per-enrollee spending for all Medicaid enrollees was $7, 085. Data includes people who were enrolled in at least one month of Medicaid in 2021. They may not have actually used any services during this period, but they are reported as enrolled in the program. Washington D.C. (not reflected in the figure) spent $12,008 per enrollee, the highest across all states. 2021 data in Mississippi and West Virginia were not usable, so 2020 data was used instead. Source: KFF analysis of the T-MSIS Research Identifiables FIles, CY 2021.">
            <a:extLst>
              <a:ext uri="{FF2B5EF4-FFF2-40B4-BE49-F238E27FC236}">
                <a16:creationId xmlns:a16="http://schemas.microsoft.com/office/drawing/2014/main" id="{39291CB4-9D9C-D826-F8DA-60443F4C1023}"/>
              </a:ext>
            </a:extLst>
          </p:cNvPr>
          <p:cNvPicPr>
            <a:picLocks/>
          </p:cNvPicPr>
          <p:nvPr>
            <p:custDataLst>
              <p:tags r:id="rId1"/>
            </p:custDataLst>
          </p:nvPr>
        </p:nvPicPr>
        <p:blipFill>
          <a:blip r:embed="rId4"/>
          <a:stretch>
            <a:fillRect/>
          </a:stretch>
        </p:blipFill>
        <p:spPr>
          <a:xfrm>
            <a:off x="114300" y="661530"/>
            <a:ext cx="8915400" cy="4800600"/>
          </a:xfrm>
          <a:prstGeom prst="rect">
            <a:avLst/>
          </a:prstGeom>
        </p:spPr>
      </p:pic>
      <p:sp>
        <p:nvSpPr>
          <p:cNvPr id="2" name="Title 1">
            <a:extLst>
              <a:ext uri="{FF2B5EF4-FFF2-40B4-BE49-F238E27FC236}">
                <a16:creationId xmlns:a16="http://schemas.microsoft.com/office/drawing/2014/main" id="{628FAE1C-E6B2-FC47-7609-346D5AA2F463}"/>
              </a:ext>
            </a:extLst>
          </p:cNvPr>
          <p:cNvSpPr>
            <a:spLocks noGrp="1"/>
          </p:cNvSpPr>
          <p:nvPr>
            <p:ph type="title"/>
          </p:nvPr>
        </p:nvSpPr>
        <p:spPr>
          <a:xfrm>
            <a:off x="114300" y="134405"/>
            <a:ext cx="7756263" cy="1054250"/>
          </a:xfrm>
        </p:spPr>
        <p:txBody>
          <a:bodyPr/>
          <a:lstStyle/>
          <a:p>
            <a:r>
              <a:rPr lang="en-US" sz="2200" dirty="0"/>
              <a:t>Range of Medicaid spending per state</a:t>
            </a:r>
          </a:p>
        </p:txBody>
      </p:sp>
    </p:spTree>
    <p:extLst>
      <p:ext uri="{BB962C8B-B14F-4D97-AF65-F5344CB8AC3E}">
        <p14:creationId xmlns:p14="http://schemas.microsoft.com/office/powerpoint/2010/main" val="182029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ayments to comprehensive MCOs account for more than half of total national medicaid spending. Subtitle: FY 2022 total medicaid spending: $804 billion. Broken down of spending: Payments to comprehensive MCOs (52%), Fee for service acute care (20%), fee for service home health and personal care (12%), Fee for service institutional long term care (7%), Payments to medicare (3%), Other managed care (3%), and Disproportionate share hospital (2%). Note: Note: Spending is for Federal Fiscal Year 2022 (10/1/2021 - 9/30/22). Data exclude administrative spending, adjustments, and payments to the territories. &quot;Payments to comprehensive MCOs&quot; includes state Medicaid premium payments to MCOs providing comprehensive services to Medicaid enrollees (including managed care prescription drug spending). &quot;Other managed care&quot; includes payments to prepaid health plans (PHPs), primary care case management (PCCMs), programs of all-inclusive care for the elderly (PACEs) as well as premiums and coinsurance paid toward employer group insurance plans and premiums paid for other insurance or remedial care. For other spending category definitions see: KFF State Health Facts- Distribution of Medicaid Spending by Service.&#10;Source: KFF analysis of Urban Institute estimates based on FY 2022 data from the CMS-64.">
            <a:extLst>
              <a:ext uri="{FF2B5EF4-FFF2-40B4-BE49-F238E27FC236}">
                <a16:creationId xmlns:a16="http://schemas.microsoft.com/office/drawing/2014/main" id="{EE1ACCE8-6F0A-900B-7F9C-92ACA594CED2}"/>
              </a:ext>
            </a:extLst>
          </p:cNvPr>
          <p:cNvPicPr>
            <a:picLocks/>
          </p:cNvPicPr>
          <p:nvPr>
            <p:custDataLst>
              <p:tags r:id="rId1"/>
            </p:custDataLst>
          </p:nvPr>
        </p:nvPicPr>
        <p:blipFill>
          <a:blip r:embed="rId4"/>
          <a:stretch>
            <a:fillRect/>
          </a:stretch>
        </p:blipFill>
        <p:spPr>
          <a:xfrm>
            <a:off x="114300" y="559058"/>
            <a:ext cx="8915400" cy="4800600"/>
          </a:xfrm>
          <a:prstGeom prst="rect">
            <a:avLst/>
          </a:prstGeom>
        </p:spPr>
      </p:pic>
      <p:sp>
        <p:nvSpPr>
          <p:cNvPr id="2" name="Title 1">
            <a:extLst>
              <a:ext uri="{FF2B5EF4-FFF2-40B4-BE49-F238E27FC236}">
                <a16:creationId xmlns:a16="http://schemas.microsoft.com/office/drawing/2014/main" id="{EFB3F4DE-6A6F-4587-AAF1-F86722220CF5}"/>
              </a:ext>
            </a:extLst>
          </p:cNvPr>
          <p:cNvSpPr>
            <a:spLocks noGrp="1"/>
          </p:cNvSpPr>
          <p:nvPr>
            <p:ph type="title"/>
          </p:nvPr>
        </p:nvSpPr>
        <p:spPr>
          <a:xfrm>
            <a:off x="114300" y="112956"/>
            <a:ext cx="7756263" cy="1054250"/>
          </a:xfrm>
        </p:spPr>
        <p:txBody>
          <a:bodyPr/>
          <a:lstStyle/>
          <a:p>
            <a:r>
              <a:rPr lang="en-US" sz="2200" dirty="0"/>
              <a:t>Medicaid payments</a:t>
            </a:r>
          </a:p>
        </p:txBody>
      </p:sp>
    </p:spTree>
    <p:extLst>
      <p:ext uri="{BB962C8B-B14F-4D97-AF65-F5344CB8AC3E}">
        <p14:creationId xmlns:p14="http://schemas.microsoft.com/office/powerpoint/2010/main" val="4290913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ATAWRAPPER_CHART_ID" val="&quot;9T1Ll&quot;"/>
  <p:tag name="DATAWRAPPER_TYPE" val="&quot;d3-donuts&quot;"/>
  <p:tag name="DATAWRAPPER_TITLE" val="&quot;Medicaid Finances Nearly One Fifth of Health Care Spending&quot;"/>
  <p:tag name="DATAWRAPPER_HIDE_TITLE" val="false"/>
  <p:tag name="DATAWRAPPER_DESCRIPTION" val="&quot;&lt;i&gt;Personal Health Care Spending by Payer in 2022&lt;/i&gt;&quot;"/>
  <p:tag name="DATAWRAPPER_WIDTH" val="936"/>
  <p:tag name="DATAWRAPPER_HEIGHT" val="504"/>
  <p:tag name="DATAWRAPPER_SCALE_FACTOR" val="1"/>
  <p:tag name="DATAWRAPPER_PADDING" val="15"/>
  <p:tag name="DATAWRAPPER_DARK_MODE" val="false"/>
  <p:tag name="DATAWRAPPER_TRANSPARENT" val="false"/>
  <p:tag name="DATAWRAPPER_TIMESTAMP" val="1725466986899"/>
  <p:tag name="DATAWRAPPER_LOADING" val="false"/>
  <p:tag name="DATAWRAPPER_EMBED_TYPE" val="&quot;static&quot;"/>
</p:tagLst>
</file>

<file path=ppt/tags/tag10.xml><?xml version="1.0" encoding="utf-8"?>
<p:tagLst xmlns:a="http://schemas.openxmlformats.org/drawingml/2006/main" xmlns:r="http://schemas.openxmlformats.org/officeDocument/2006/relationships" xmlns:p="http://schemas.openxmlformats.org/presentationml/2006/main">
  <p:tag name="DATAWRAPPER_CHART_ID" val="&quot;JvzYE&quot;"/>
  <p:tag name="DATAWRAPPER_TYPE" val="&quot;grouped-column-chart&quot;"/>
  <p:tag name="DATAWRAPPER_TITLE" val="&quot;People with Medicaid Report Similar Access to Care as People with Private Insurance and Much Better Access to Care than People who are Uninsured&quot;"/>
  <p:tag name="DATAWRAPPER_HIDE_TITLE" val="false"/>
  <p:tag name="DATAWRAPPER_DESCRIPTION" val="&quot;Barriers to Health Care among Nonelderly Adults by Insurance Status, 2022&quot;"/>
  <p:tag name="DATAWRAPPER_WIDTH" val="936"/>
  <p:tag name="DATAWRAPPER_HEIGHT" val="504"/>
  <p:tag name="DATAWRAPPER_SCALE_FACTOR" val="1"/>
  <p:tag name="DATAWRAPPER_PADDING" val="15"/>
  <p:tag name="DATAWRAPPER_DARK_MODE" val="false"/>
  <p:tag name="DATAWRAPPER_TRANSPARENT" val="false"/>
  <p:tag name="DATAWRAPPER_TIMESTAMP" val="1725466870671"/>
  <p:tag name="DATAWRAPPER_LOADING" val="false"/>
  <p:tag name="DATAWRAPPER_EMBED_TYPE" val="&quot;static&quot;"/>
</p:tagLst>
</file>

<file path=ppt/tags/tag2.xml><?xml version="1.0" encoding="utf-8"?>
<p:tagLst xmlns:a="http://schemas.openxmlformats.org/drawingml/2006/main" xmlns:r="http://schemas.openxmlformats.org/officeDocument/2006/relationships" xmlns:p="http://schemas.openxmlformats.org/presentationml/2006/main">
  <p:tag name="DATAWRAPPER_CHART_ID" val="&quot;lD8dv&quot;"/>
  <p:tag name="DATAWRAPPER_TYPE" val="&quot;d3-maps-choropleth&quot;"/>
  <p:tag name="DATAWRAPPER_TITLE" val="&quot;The Percentage of the Population Covered by Medicaid Ranged from 11% to 34% Across the States in 2022&quot;"/>
  <p:tag name="DATAWRAPPER_HIDE_TITLE" val="false"/>
  <p:tag name="DATAWRAPPER_DESCRIPTION" val="&quot;&quot;"/>
  <p:tag name="DATAWRAPPER_WIDTH" val="936"/>
  <p:tag name="DATAWRAPPER_HEIGHT" val="504"/>
  <p:tag name="DATAWRAPPER_SCALE_FACTOR" val="1"/>
  <p:tag name="DATAWRAPPER_PADDING" val="15"/>
  <p:tag name="DATAWRAPPER_DARK_MODE" val="false"/>
  <p:tag name="DATAWRAPPER_TRANSPARENT" val="false"/>
  <p:tag name="DATAWRAPPER_TIMESTAMP" val="1725466351660"/>
  <p:tag name="DATAWRAPPER_LOADING" val="false"/>
  <p:tag name="DATAWRAPPER_EMBED_TYPE" val="&quot;static&quot;"/>
</p:tagLst>
</file>

<file path=ppt/tags/tag3.xml><?xml version="1.0" encoding="utf-8"?>
<p:tagLst xmlns:a="http://schemas.openxmlformats.org/drawingml/2006/main" xmlns:r="http://schemas.openxmlformats.org/officeDocument/2006/relationships" xmlns:p="http://schemas.openxmlformats.org/presentationml/2006/main">
  <p:tag name="DATAWRAPPER_CHART_ID" val="&quot;nxBwv&quot;"/>
  <p:tag name="DATAWRAPPER_TYPE" val="&quot;d3-bars&quot;"/>
  <p:tag name="DATAWRAPPER_TITLE" val="&quot;Medicaid is Particularly Important for Certain Populations&quot;"/>
  <p:tag name="DATAWRAPPER_HIDE_TITLE" val="false"/>
  <p:tag name="DATAWRAPPER_DESCRIPTION" val="&quot;Percentage of people within a group who have Medicaid&quot;"/>
  <p:tag name="DATAWRAPPER_WIDTH" val="936"/>
  <p:tag name="DATAWRAPPER_HEIGHT" val="504"/>
  <p:tag name="DATAWRAPPER_SCALE_FACTOR" val="1.1"/>
  <p:tag name="DATAWRAPPER_PADDING" val="15"/>
  <p:tag name="DATAWRAPPER_DARK_MODE" val="false"/>
  <p:tag name="DATAWRAPPER_TRANSPARENT" val="false"/>
  <p:tag name="DATAWRAPPER_TIMESTAMP" val="1725471186990"/>
  <p:tag name="DATAWRAPPER_LOADING" val="false"/>
  <p:tag name="DATAWRAPPER_EMBED_TYPE" val="&quot;static&quot;"/>
</p:tagLst>
</file>

<file path=ppt/tags/tag4.xml><?xml version="1.0" encoding="utf-8"?>
<p:tagLst xmlns:a="http://schemas.openxmlformats.org/drawingml/2006/main" xmlns:r="http://schemas.openxmlformats.org/officeDocument/2006/relationships" xmlns:p="http://schemas.openxmlformats.org/presentationml/2006/main">
  <p:tag name="DATAWRAPPER_CHART_ID" val="&quot;gdF2q&quot;"/>
  <p:tag name="DATAWRAPPER_TYPE" val="&quot;stacked-column-chart&quot;"/>
  <p:tag name="DATAWRAPPER_TITLE" val="&quot;Medicaid Paid for Over Half of the $438 Billion That the US Spent on LTSS in 2022, Most of Which Went to Home and Community-Based Services&quot;"/>
  <p:tag name="DATAWRAPPER_HIDE_TITLE" val="false"/>
  <p:tag name="DATAWRAPPER_DESCRIPTION" val="&quot;Distribution of spending on long-term services and supports (LTSS) in 2022, by type of LTSS and payer &quot;"/>
  <p:tag name="DATAWRAPPER_WIDTH" val="912.263700787402"/>
  <p:tag name="DATAWRAPPER_HEIGHT" val="504"/>
  <p:tag name="DATAWRAPPER_SCALE_FACTOR" val="1.2"/>
  <p:tag name="DATAWRAPPER_PADDING" val="15"/>
  <p:tag name="DATAWRAPPER_DARK_MODE" val="false"/>
  <p:tag name="DATAWRAPPER_TRANSPARENT" val="false"/>
  <p:tag name="DATAWRAPPER_TIMESTAMP" val="1725470686807"/>
  <p:tag name="DATAWRAPPER_LOADING" val="false"/>
  <p:tag name="DATAWRAPPER_EMBED_TYPE" val="&quot;static&quot;"/>
</p:tagLst>
</file>

<file path=ppt/tags/tag5.xml><?xml version="1.0" encoding="utf-8"?>
<p:tagLst xmlns:a="http://schemas.openxmlformats.org/drawingml/2006/main" xmlns:r="http://schemas.openxmlformats.org/officeDocument/2006/relationships" xmlns:p="http://schemas.openxmlformats.org/presentationml/2006/main">
  <p:tag name="DATAWRAPPER_CHART_ID" val="&quot;hQvxf&quot;"/>
  <p:tag name="DATAWRAPPER_TYPE" val="&quot;d3-maps-choropleth&quot;"/>
  <p:tag name="DATAWRAPPER_TITLE" val="&quot;As of March 2024, 41 states including DC have expanded Medicaid&quot;"/>
  <p:tag name="DATAWRAPPER_HIDE_TITLE" val="false"/>
  <p:tag name="DATAWRAPPER_DESCRIPTION" val="&quot;&quot;"/>
  <p:tag name="DATAWRAPPER_WIDTH" val="936"/>
  <p:tag name="DATAWRAPPER_HEIGHT" val="504"/>
  <p:tag name="DATAWRAPPER_SCALE_FACTOR" val="1"/>
  <p:tag name="DATAWRAPPER_PADDING" val="15"/>
  <p:tag name="DATAWRAPPER_DARK_MODE" val="false"/>
  <p:tag name="DATAWRAPPER_TRANSPARENT" val="false"/>
  <p:tag name="DATAWRAPPER_TIMESTAMP" val="1725466377649"/>
  <p:tag name="DATAWRAPPER_LOADING" val="false"/>
  <p:tag name="DATAWRAPPER_EMBED_TYPE" val="&quot;static&quot;"/>
</p:tagLst>
</file>

<file path=ppt/tags/tag6.xml><?xml version="1.0" encoding="utf-8"?>
<p:tagLst xmlns:a="http://schemas.openxmlformats.org/drawingml/2006/main" xmlns:r="http://schemas.openxmlformats.org/officeDocument/2006/relationships" xmlns:p="http://schemas.openxmlformats.org/presentationml/2006/main">
  <p:tag name="DATAWRAPPER_CHART_ID" val="&quot;eTw2z&quot;"/>
  <p:tag name="DATAWRAPPER_TYPE" val="&quot;stacked-column-chart&quot;"/>
  <p:tag name="DATAWRAPPER_TITLE" val="&quot;People Eligible for Medicaid Based on Disability or Age (65+) Accounted for 1 in 4 Enrollees but Over Half of All Spending in 2021&quot;"/>
  <p:tag name="DATAWRAPPER_HIDE_TITLE" val="false"/>
  <p:tag name="DATAWRAPPER_DESCRIPTION" val="&quot;&quot;"/>
  <p:tag name="DATAWRAPPER_WIDTH" val="936"/>
  <p:tag name="DATAWRAPPER_HEIGHT" val="504"/>
  <p:tag name="DATAWRAPPER_SCALE_FACTOR" val="1"/>
  <p:tag name="DATAWRAPPER_PADDING" val="15"/>
  <p:tag name="DATAWRAPPER_DARK_MODE" val="false"/>
  <p:tag name="DATAWRAPPER_TRANSPARENT" val="false"/>
  <p:tag name="DATAWRAPPER_TIMESTAMP" val="1725466649699"/>
  <p:tag name="DATAWRAPPER_LOADING" val="false"/>
  <p:tag name="DATAWRAPPER_EMBED_TYPE" val="&quot;static&quot;"/>
</p:tagLst>
</file>

<file path=ppt/tags/tag7.xml><?xml version="1.0" encoding="utf-8"?>
<p:tagLst xmlns:a="http://schemas.openxmlformats.org/drawingml/2006/main" xmlns:r="http://schemas.openxmlformats.org/officeDocument/2006/relationships" xmlns:p="http://schemas.openxmlformats.org/presentationml/2006/main">
  <p:tag name="DATAWRAPPER_CHART_ID" val="&quot;eVlWv&quot;"/>
  <p:tag name="DATAWRAPPER_TYPE" val="&quot;d3-maps-choropleth&quot;"/>
  <p:tag name="DATAWRAPPER_TITLE" val="&quot;In 2021, Medicaid Spending Per Enrollee Ranged From Under $5,000 to Over $12,000&quot;"/>
  <p:tag name="DATAWRAPPER_HIDE_TITLE" val="false"/>
  <p:tag name="DATAWRAPPER_DESCRIPTION" val="&quot;&quot;"/>
  <p:tag name="DATAWRAPPER_WIDTH" val="936"/>
  <p:tag name="DATAWRAPPER_HEIGHT" val="504"/>
  <p:tag name="DATAWRAPPER_SCALE_FACTOR" val="1"/>
  <p:tag name="DATAWRAPPER_PADDING" val="15"/>
  <p:tag name="DATAWRAPPER_DARK_MODE" val="false"/>
  <p:tag name="DATAWRAPPER_TRANSPARENT" val="false"/>
  <p:tag name="DATAWRAPPER_TIMESTAMP" val="1725466750890"/>
  <p:tag name="DATAWRAPPER_LOADING" val="false"/>
  <p:tag name="DATAWRAPPER_EMBED_TYPE" val="&quot;static&quot;"/>
</p:tagLst>
</file>

<file path=ppt/tags/tag8.xml><?xml version="1.0" encoding="utf-8"?>
<p:tagLst xmlns:a="http://schemas.openxmlformats.org/drawingml/2006/main" xmlns:r="http://schemas.openxmlformats.org/officeDocument/2006/relationships" xmlns:p="http://schemas.openxmlformats.org/presentationml/2006/main">
  <p:tag name="DATAWRAPPER_CHART_ID" val="&quot;RXwaR&quot;"/>
  <p:tag name="DATAWRAPPER_TYPE" val="&quot;d3-pies&quot;"/>
  <p:tag name="DATAWRAPPER_TITLE" val="&quot;Payments to Comprehensive MCOs Account for More than Half of Total National Medicaid Spending&amp;nbsp;&quot;"/>
  <p:tag name="DATAWRAPPER_HIDE_TITLE" val="false"/>
  <p:tag name="DATAWRAPPER_DESCRIPTION" val="&quot;FY 2022 total Medicaid spending: $804 billion&quot;"/>
  <p:tag name="DATAWRAPPER_WIDTH" val="936"/>
  <p:tag name="DATAWRAPPER_HEIGHT" val="504"/>
  <p:tag name="DATAWRAPPER_SCALE_FACTOR" val="1.1"/>
  <p:tag name="DATAWRAPPER_PADDING" val="15"/>
  <p:tag name="DATAWRAPPER_DARK_MODE" val="false"/>
  <p:tag name="DATAWRAPPER_TRANSPARENT" val="false"/>
  <p:tag name="DATAWRAPPER_TIMESTAMP" val="1725471067713"/>
  <p:tag name="DATAWRAPPER_LOADING" val="false"/>
  <p:tag name="DATAWRAPPER_EMBED_TYPE" val="&quot;static&quot;"/>
</p:tagLst>
</file>

<file path=ppt/tags/tag9.xml><?xml version="1.0" encoding="utf-8"?>
<p:tagLst xmlns:a="http://schemas.openxmlformats.org/drawingml/2006/main" xmlns:r="http://schemas.openxmlformats.org/officeDocument/2006/relationships" xmlns:p="http://schemas.openxmlformats.org/presentationml/2006/main">
  <p:tag name="DATAWRAPPER_CHART_ID" val="&quot;gdF2q&quot;"/>
  <p:tag name="DATAWRAPPER_TYPE" val="&quot;stacked-column-chart&quot;"/>
  <p:tag name="DATAWRAPPER_TITLE" val="&quot;Medicaid Paid for Over Half of the $438 Billion That the US Spent on LTSS in 2022, Most of Which Went to Home and Community-Based Services&quot;"/>
  <p:tag name="DATAWRAPPER_HIDE_TITLE" val="false"/>
  <p:tag name="DATAWRAPPER_DESCRIPTION" val="&quot;Distribution of spending on long-term services and supports (LTSS) in 2022, by type of LTSS and payer &quot;"/>
  <p:tag name="DATAWRAPPER_WIDTH" val="912.263700787402"/>
  <p:tag name="DATAWRAPPER_HEIGHT" val="504"/>
  <p:tag name="DATAWRAPPER_SCALE_FACTOR" val="1.2"/>
  <p:tag name="DATAWRAPPER_PADDING" val="15"/>
  <p:tag name="DATAWRAPPER_DARK_MODE" val="false"/>
  <p:tag name="DATAWRAPPER_TRANSPARENT" val="false"/>
  <p:tag name="DATAWRAPPER_TIMESTAMP" val="1725470686807"/>
  <p:tag name="DATAWRAPPER_LOADING" val="false"/>
  <p:tag name="DATAWRAPPER_EMBED_TYPE" val="&quot;static&qu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SPHHS_GW_Photography_Campus.potx</Template>
  <TotalTime>1998</TotalTime>
  <Words>428</Words>
  <Application>Microsoft Macintosh PowerPoint</Application>
  <PresentationFormat>On-screen Show (4:3)</PresentationFormat>
  <Paragraphs>45</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 Antiqua</vt:lpstr>
      <vt:lpstr>Calibri</vt:lpstr>
      <vt:lpstr>Helvetica</vt:lpstr>
      <vt:lpstr>Custom Design</vt:lpstr>
      <vt:lpstr>The Future of Medicaid</vt:lpstr>
      <vt:lpstr>The drivers of Medicaid policy are vast</vt:lpstr>
      <vt:lpstr>Health care spending broken down by spending</vt:lpstr>
      <vt:lpstr>Percentage of Medicaid coverage by state </vt:lpstr>
      <vt:lpstr>Importance of Medicaid by population</vt:lpstr>
      <vt:lpstr>Implementation of Medicaid by state</vt:lpstr>
      <vt:lpstr>People eligibility of Medicaid based on age</vt:lpstr>
      <vt:lpstr>Range of Medicaid spending per state</vt:lpstr>
      <vt:lpstr>Medicaid payments</vt:lpstr>
      <vt:lpstr>Medicaid spending vs other</vt:lpstr>
      <vt:lpstr>Medicaid access to car vs other access to care</vt:lpstr>
      <vt:lpstr>Politics, law, and life generally will determine Medicaid’s future: we have seen this movie before</vt:lpstr>
      <vt:lpstr>End slide with title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Brandenburg, Eric Matthew</cp:lastModifiedBy>
  <cp:revision>101</cp:revision>
  <dcterms:created xsi:type="dcterms:W3CDTF">2013-01-14T20:12:21Z</dcterms:created>
  <dcterms:modified xsi:type="dcterms:W3CDTF">2024-09-10T16:55:40Z</dcterms:modified>
</cp:coreProperties>
</file>